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4"/>
  </p:notesMasterIdLst>
  <p:sldIdLst>
    <p:sldId id="290" r:id="rId2"/>
    <p:sldId id="289" r:id="rId3"/>
    <p:sldId id="262" r:id="rId4"/>
    <p:sldId id="273" r:id="rId5"/>
    <p:sldId id="272" r:id="rId6"/>
    <p:sldId id="265" r:id="rId7"/>
    <p:sldId id="267" r:id="rId8"/>
    <p:sldId id="276" r:id="rId9"/>
    <p:sldId id="278" r:id="rId10"/>
    <p:sldId id="286" r:id="rId11"/>
    <p:sldId id="288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247C6ED-1FB9-4739-BBCE-46B784CD6FB0}">
          <p14:sldIdLst>
            <p14:sldId id="290"/>
            <p14:sldId id="289"/>
            <p14:sldId id="262"/>
            <p14:sldId id="273"/>
            <p14:sldId id="272"/>
            <p14:sldId id="265"/>
            <p14:sldId id="267"/>
            <p14:sldId id="276"/>
            <p14:sldId id="278"/>
            <p14:sldId id="286"/>
            <p14:sldId id="288"/>
            <p14:sldId id="291"/>
          </p14:sldIdLst>
        </p14:section>
        <p14:section name="Раздел без заголовка" id="{498C57D6-99EF-42A9-9ABA-14B29174F12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99FF"/>
    <a:srgbClr val="1C5E94"/>
    <a:srgbClr val="2F0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23DC8-5E55-4345-A647-07C30F9CEF62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906-4F3B-4442-84F6-9F241A90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F5906-4F3B-4442-84F6-9F241A90CC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3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F5906-4F3B-4442-84F6-9F241A90CC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04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F5906-4F3B-4442-84F6-9F241A90CC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4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F5906-4F3B-4442-84F6-9F241A90CC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6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03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1168-5DA6-45B7-8ADB-302BA3DE74F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1168-5DA6-45B7-8ADB-302BA3DE74F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49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1168-5DA6-45B7-8ADB-302BA3DE74F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34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1168-5DA6-45B7-8ADB-302BA3DE74F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1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1168-5DA6-45B7-8ADB-302BA3DE74F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36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1168-5DA6-45B7-8ADB-302BA3DE74F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16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1168-5DA6-45B7-8ADB-302BA3DE74F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4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1168-5DA6-45B7-8ADB-302BA3DE74F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42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1168-5DA6-45B7-8ADB-302BA3DE74F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4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98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1168-5DA6-45B7-8ADB-302BA3DE74F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2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1168-5DA6-45B7-8ADB-302BA3DE74F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89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02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1168-5DA6-45B7-8ADB-302BA3DE74F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80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9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1168-5DA6-45B7-8ADB-302BA3DE74F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7"/>
          <a:stretch/>
        </p:blipFill>
        <p:spPr bwMode="auto">
          <a:xfrm>
            <a:off x="2051720" y="692696"/>
            <a:ext cx="501814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3538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ФОРМАТИВНОЕ 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ОЦЕНИВАНИЕ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827584" y="2132856"/>
            <a:ext cx="8065268" cy="421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90513" marR="0" lvl="0" indent="-290513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90513" marR="0" lvl="0" indent="-290513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-Используется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-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повседневной практике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ежеурочно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ежедневно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  <a:p>
            <a:pPr marL="290513" marR="0" lvl="0" indent="-290513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-Обратная связь, обеспечивающая прогресс;</a:t>
            </a:r>
          </a:p>
          <a:p>
            <a:pPr marL="290513" marR="0" lvl="0" indent="-290513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-Выступает в форме, приемлемой как для учителя, так и для учащихся;  </a:t>
            </a:r>
          </a:p>
          <a:p>
            <a:pPr marL="290513" marR="0" lvl="0" indent="-290513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-Помогает учителю отслеживать успеваемость в классе;</a:t>
            </a:r>
          </a:p>
          <a:p>
            <a:pPr marL="290513" marR="0" lvl="0" indent="-290513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Таким образом,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формативное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оценивание несёт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функции:</a:t>
            </a:r>
            <a:r>
              <a:rPr lang="ru-RU" sz="2800" i="1" kern="0" dirty="0">
                <a:solidFill>
                  <a:srgbClr val="F297CD"/>
                </a:solidFill>
              </a:rPr>
              <a:t> 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формирующую</a:t>
            </a: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стимулирующую и мотивирующую.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65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692696"/>
            <a:ext cx="883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latin typeface="Arial" charset="0"/>
              </a:rPr>
              <a:t>СУММАТИВНОЕ </a:t>
            </a:r>
            <a:endParaRPr lang="ru-RU" b="1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ru-RU" b="1" dirty="0" smtClean="0">
                <a:latin typeface="Arial" charset="0"/>
              </a:rPr>
              <a:t>ОЦЕНИВАНИЕ</a:t>
            </a:r>
            <a:endParaRPr lang="ru-RU" b="1" dirty="0" smtClean="0"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773238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8738" marR="0" lvl="0" indent="-58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Суммативное</a:t>
            </a:r>
            <a:r>
              <a:rPr kumimoji="0" lang="ru-RU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или </a:t>
            </a:r>
            <a:r>
              <a:rPr kumimoji="0" 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итоговое</a:t>
            </a:r>
            <a:r>
              <a:rPr kumimoji="0" lang="ru-RU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оценивание (экзамен, итоговый тест, срез и др.)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ru-RU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выявляет </a:t>
            </a:r>
            <a:r>
              <a:rPr kumimoji="0" 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результат </a:t>
            </a:r>
            <a:r>
              <a:rPr kumimoji="0" 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обученности</a:t>
            </a:r>
            <a:r>
              <a:rPr kumimoji="0" lang="ru-RU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учащихся за определенный период времени</a:t>
            </a:r>
          </a:p>
          <a:p>
            <a:pPr marL="58738" marR="0" lvl="0" indent="-58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Формы и способы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оценки определяет 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учитель</a:t>
            </a:r>
          </a:p>
          <a:p>
            <a:pPr marL="58738" marR="0" lvl="0" indent="-58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-"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Центром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в классе является 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сам 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учитель.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2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2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971600" y="764704"/>
            <a:ext cx="762788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Задание :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нарисуйте елочную игрушку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971600" y="2204864"/>
            <a:ext cx="7627888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Задание :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нарисуйте новогоднюю елку</a:t>
            </a:r>
          </a:p>
          <a:p>
            <a:pPr>
              <a:buFontTx/>
              <a:buNone/>
            </a:pPr>
            <a:endParaRPr lang="ru-RU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Время выполнения работы: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5 минут.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None/>
            </a:pPr>
            <a:endParaRPr lang="ru-RU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3100" b="1" i="1" dirty="0">
                <a:solidFill>
                  <a:schemeClr val="accent4">
                    <a:lumMod val="50000"/>
                  </a:schemeClr>
                </a:solidFill>
              </a:rPr>
              <a:t>Критерии оценивания: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Использовать не менее трех цветов.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Наличие звезды на елке.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Наличие гирлянды.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Наличие флажков.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Наличие подарков под елкой.</a:t>
            </a:r>
          </a:p>
          <a:p>
            <a:pPr marL="514350" indent="-514350">
              <a:buFont typeface="+mj-lt"/>
              <a:buAutoNum type="arabicPeriod"/>
            </a:pPr>
            <a:endParaRPr lang="ru-RU" i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27584" y="548680"/>
            <a:ext cx="76306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Критериальное </a:t>
            </a:r>
            <a:r>
              <a:rPr kumimoji="0" lang="ru-RU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оценивание как новая технология в современной школе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07550" y="2492896"/>
            <a:ext cx="7627888" cy="375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Цель: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оказать содействие учителю в определении современных способов оценивания, подвести учителя к пониманию, каким образом можно улучшить процесс оценивания в школе</a:t>
            </a:r>
          </a:p>
        </p:txBody>
      </p:sp>
    </p:spTree>
    <p:extLst>
      <p:ext uri="{BB962C8B-B14F-4D97-AF65-F5344CB8AC3E}">
        <p14:creationId xmlns:p14="http://schemas.microsoft.com/office/powerpoint/2010/main" val="31275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24744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r>
              <a:rPr lang="kk-KZ" sz="3200" kern="0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Нужно ли оценивание в учебном процессе?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endParaRPr lang="kk-KZ" sz="3200" kern="0" dirty="0">
              <a:solidFill>
                <a:schemeClr val="accent4">
                  <a:lumMod val="50000"/>
                </a:schemeClr>
              </a:solidFill>
              <a:latin typeface="Times New Roman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r>
              <a:rPr lang="kk-KZ" sz="3200" kern="0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Что  вы оцениваете на уроке? 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endParaRPr lang="kk-KZ" sz="3200" kern="0" dirty="0">
              <a:solidFill>
                <a:schemeClr val="accent4">
                  <a:lumMod val="50000"/>
                </a:schemeClr>
              </a:solidFill>
              <a:latin typeface="Times New Roman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r>
              <a:rPr lang="kk-KZ" sz="3200" kern="0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 Можете ли </a:t>
            </a:r>
            <a:r>
              <a:rPr lang="kk-KZ" sz="3200" kern="0" dirty="0" smtClean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сказать,   </a:t>
            </a:r>
            <a:r>
              <a:rPr lang="kk-KZ" sz="3200" kern="0" dirty="0">
                <a:solidFill>
                  <a:schemeClr val="accent4">
                    <a:lumMod val="50000"/>
                  </a:schemeClr>
                </a:solidFill>
                <a:latin typeface="Times New Roman"/>
              </a:rPr>
              <a:t>какие вы используете оценки для создания комфортности? </a:t>
            </a:r>
            <a:endParaRPr lang="ru-RU" sz="3200" kern="0" dirty="0">
              <a:solidFill>
                <a:schemeClr val="accent4">
                  <a:lumMod val="50000"/>
                </a:schemeClr>
              </a:solidFill>
              <a:latin typeface="Times New Roman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endParaRPr lang="ru-RU" sz="3200" kern="0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64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293865" cy="634082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Традиционная система оценивания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704856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prstClr val="black"/>
                </a:solidFill>
              </a:rPr>
              <a:t>Традиционное (нормативное </a:t>
            </a:r>
            <a:r>
              <a:rPr lang="ru-RU" dirty="0" smtClean="0">
                <a:solidFill>
                  <a:prstClr val="black"/>
                </a:solidFill>
              </a:rPr>
              <a:t>оценивание) оценивание - это сравнение индивидуальных  достижений учащихся с нормой или результатами большинства учащихся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2060848"/>
            <a:ext cx="612068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1F497D">
                    <a:lumMod val="50000"/>
                  </a:srgbClr>
                </a:solidFill>
              </a:rPr>
              <a:t>Недостатки традиционной системы оценивания</a:t>
            </a:r>
            <a:endParaRPr lang="ru-RU" b="1" i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913928" y="2800487"/>
            <a:ext cx="3388778" cy="11782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Отметки, выставляемые учащимся, не дают представления об усвоении конкретных 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разделов и тем 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учебной программы</a:t>
            </a:r>
            <a:endParaRPr lang="ru-RU" sz="1600" dirty="0">
              <a:solidFill>
                <a:prstClr val="black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4924947" y="2820966"/>
            <a:ext cx="3393893" cy="13281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Педагог  выставляет отметку, ориентируясь на средний уровень знаний класса в целом, а не на достижение каждым учеником единых критериев</a:t>
            </a:r>
            <a:endParaRPr lang="ru-RU" sz="1600" dirty="0">
              <a:solidFill>
                <a:prstClr val="black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882987" y="4345763"/>
            <a:ext cx="3291934" cy="1177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Текущие оценки учитываются при выставлении итоговой 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оценки, что порождает тревожность учащихся в процессе оценивания</a:t>
            </a:r>
            <a:endParaRPr lang="ru-RU" sz="1600" dirty="0">
              <a:solidFill>
                <a:prstClr val="black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4924055" y="4345763"/>
            <a:ext cx="3395229" cy="12164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Отсутствуют 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чёткие 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</a:rPr>
              <a:t>критерии оценки достижения планируемых результатов обучения, понятные учащимся, родителям и  педагогам</a:t>
            </a:r>
            <a:endParaRPr lang="ru-RU" sz="1600" dirty="0">
              <a:solidFill>
                <a:prstClr val="black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90033" y="87355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СОВРЕМЕННОЕ ОЦЕНИВАНИЕ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827088" y="2420888"/>
            <a:ext cx="7416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marR="0" lvl="0" indent="-3476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Оно должно быть: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  <a:p>
            <a:pPr marL="347663" indent="-3476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b="1" i="1" kern="0" dirty="0">
                <a:solidFill>
                  <a:schemeClr val="accent4">
                    <a:lumMod val="50000"/>
                  </a:schemeClr>
                </a:solidFill>
              </a:rPr>
              <a:t>гибким</a:t>
            </a:r>
          </a:p>
          <a:p>
            <a:pPr marL="347663" marR="0" lvl="0" indent="-3476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многоинструментальным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  <a:p>
            <a:pPr marL="347663" marR="0" lvl="0" indent="-3476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 понятным</a:t>
            </a:r>
          </a:p>
          <a:p>
            <a:pPr marL="347663" marR="0" lvl="0" indent="-3476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псиологически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 комфортным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  <a:p>
            <a:pPr marL="347663" marR="0" lvl="0" indent="-3476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двусоставным: сочетать в себе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суммативное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 и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формативное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 оценивание</a:t>
            </a:r>
          </a:p>
        </p:txBody>
      </p:sp>
    </p:spTree>
    <p:extLst>
      <p:ext uri="{BB962C8B-B14F-4D97-AF65-F5344CB8AC3E}">
        <p14:creationId xmlns:p14="http://schemas.microsoft.com/office/powerpoint/2010/main" val="5497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200800" cy="3444997"/>
          </a:xfrm>
        </p:spPr>
        <p:txBody>
          <a:bodyPr>
            <a:normAutofit fontScale="92500"/>
          </a:bodyPr>
          <a:lstStyle/>
          <a:p>
            <a:pPr marL="342900" lvl="0" indent="-342900" algn="just" fontAlgn="base">
              <a:spcAft>
                <a:spcPct val="0"/>
              </a:spcAft>
            </a:pPr>
            <a:r>
              <a:rPr lang="ru-RU" b="1" i="1" kern="0" dirty="0">
                <a:solidFill>
                  <a:srgbClr val="C00000"/>
                </a:solidFill>
                <a:latin typeface="Arial"/>
              </a:rPr>
              <a:t>Критериальное оценивание</a:t>
            </a:r>
            <a:r>
              <a:rPr lang="ru-RU" i="1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i="1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– </a:t>
            </a:r>
          </a:p>
          <a:p>
            <a:pPr marL="342900" lvl="0" indent="-342900" algn="just" fontAlgn="base">
              <a:spcAft>
                <a:spcPct val="0"/>
              </a:spcAft>
            </a:pPr>
            <a:r>
              <a:rPr lang="ru-RU" i="1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   это процесс, основанный на сравнении учебных достижений учащихся с чётко определёнными, коллективно выработанными, заранее известными всем участникам образовательного процесса критериями, соответствующими целям и содержанию образования, способствующим формированию ключевых компетентностей учащихся.</a:t>
            </a:r>
            <a:r>
              <a:rPr lang="ru-RU" kern="0" dirty="0">
                <a:solidFill>
                  <a:srgbClr val="1F497D">
                    <a:lumMod val="50000"/>
                  </a:srgbClr>
                </a:solidFill>
                <a:latin typeface="Arial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7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86690"/>
            <a:ext cx="5688632" cy="648072"/>
          </a:xfr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Задачи оценивания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00034" y="1484784"/>
            <a:ext cx="8208562" cy="5054266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itchFamily="34" charset="0"/>
              <a:buNone/>
              <a:defRPr/>
            </a:pPr>
            <a:endParaRPr lang="ru-RU" sz="500" dirty="0" smtClean="0">
              <a:solidFill>
                <a:prstClr val="black"/>
              </a:solidFill>
            </a:endParaRPr>
          </a:p>
          <a:p>
            <a:pPr algn="just">
              <a:spcBef>
                <a:spcPct val="20000"/>
              </a:spcBef>
              <a:buClr>
                <a:srgbClr val="002060"/>
              </a:buClr>
              <a:buFont typeface="Arial" pitchFamily="34" charset="0"/>
              <a:buNone/>
              <a:defRPr/>
            </a:pPr>
            <a:endParaRPr lang="ru-RU" sz="2000" cap="all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Clr>
                <a:srgbClr val="002060"/>
              </a:buClr>
              <a:buFont typeface="Arial" pitchFamily="34" charset="0"/>
              <a:buNone/>
              <a:defRPr/>
            </a:pPr>
            <a:endParaRPr lang="ru-RU" sz="2800" cap="all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itchFamily="34" charset="0"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786351" y="4419069"/>
            <a:ext cx="2047101" cy="1368152"/>
            <a:chOff x="3471956" y="2571741"/>
            <a:chExt cx="2171618" cy="2171618"/>
          </a:xfrm>
        </p:grpSpPr>
        <p:sp>
          <p:nvSpPr>
            <p:cNvPr id="5" name="Овал 4"/>
            <p:cNvSpPr/>
            <p:nvPr/>
          </p:nvSpPr>
          <p:spPr>
            <a:xfrm>
              <a:off x="3471956" y="2571741"/>
              <a:ext cx="2171618" cy="217161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3789982" y="2889767"/>
              <a:ext cx="1535566" cy="153556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cap="all" dirty="0" smtClean="0">
                  <a:solidFill>
                    <a:srgbClr val="1F497D">
                      <a:lumMod val="50000"/>
                    </a:srgbClr>
                  </a:solidFill>
                </a:rPr>
                <a:t>Задачи оценивания</a:t>
              </a:r>
              <a:endParaRPr lang="ru-RU" sz="1600" b="1" cap="all" dirty="0"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337787" y="1771398"/>
            <a:ext cx="2520279" cy="1067610"/>
            <a:chOff x="444497" y="3228764"/>
            <a:chExt cx="2055827" cy="141470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44497" y="3228764"/>
              <a:ext cx="2055827" cy="1414708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1.Определение уровня подготовки каждого ученика на каждом этапе учебного процесса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485932" y="3270199"/>
              <a:ext cx="1972957" cy="1331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55576" y="3287371"/>
            <a:ext cx="2808312" cy="1149741"/>
            <a:chOff x="444497" y="3228764"/>
            <a:chExt cx="2055827" cy="14147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44497" y="3228764"/>
              <a:ext cx="2055827" cy="1414708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2.Отслеживание индивидуального прогресса и коррекция индивидуальной траектории развития ученика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85932" y="3270199"/>
              <a:ext cx="1972957" cy="1331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55576" y="5028994"/>
            <a:ext cx="2880320" cy="1618222"/>
            <a:chOff x="424221" y="2835790"/>
            <a:chExt cx="2410367" cy="176624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24221" y="2835790"/>
              <a:ext cx="2410367" cy="1257518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3.Мотивирование учащихся на устранение имеющихся пробелов в усвоении учебной программы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485932" y="3270199"/>
              <a:ext cx="1972957" cy="1331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705819" y="5028994"/>
            <a:ext cx="2898630" cy="1283719"/>
            <a:chOff x="485932" y="3076411"/>
            <a:chExt cx="2236644" cy="152562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22311" y="3076411"/>
              <a:ext cx="2000265" cy="123163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6.Обеспечение обратной связи между учителем, учеником и родителями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Скругленный прямоугольник 4"/>
            <p:cNvSpPr/>
            <p:nvPr/>
          </p:nvSpPr>
          <p:spPr>
            <a:xfrm>
              <a:off x="485932" y="3270199"/>
              <a:ext cx="1972957" cy="1331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5472100" y="3228458"/>
            <a:ext cx="3024336" cy="1149741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5.Отслеживание эффективности учебной программы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60031" y="1700810"/>
            <a:ext cx="3240360" cy="1152128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4.Дифференцирование значимости  оценок, полученных за выполнение различных видов деятельности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трелка влево 28"/>
          <p:cNvSpPr/>
          <p:nvPr/>
        </p:nvSpPr>
        <p:spPr>
          <a:xfrm rot="6161376">
            <a:off x="4211146" y="3535936"/>
            <a:ext cx="1641044" cy="28328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>
              <a:lumMod val="9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Стрелка влево 29"/>
          <p:cNvSpPr/>
          <p:nvPr/>
        </p:nvSpPr>
        <p:spPr>
          <a:xfrm rot="4425787">
            <a:off x="3300106" y="3564366"/>
            <a:ext cx="1698651" cy="282643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>
              <a:lumMod val="9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Стрелка влево 30"/>
          <p:cNvSpPr/>
          <p:nvPr/>
        </p:nvSpPr>
        <p:spPr>
          <a:xfrm rot="2857603">
            <a:off x="3446358" y="4527276"/>
            <a:ext cx="613114" cy="26341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>
              <a:lumMod val="9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Стрелка влево 32"/>
          <p:cNvSpPr/>
          <p:nvPr/>
        </p:nvSpPr>
        <p:spPr>
          <a:xfrm rot="8315698">
            <a:off x="5432453" y="4462934"/>
            <a:ext cx="568698" cy="28243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>
              <a:lumMod val="9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трелка влево 33"/>
          <p:cNvSpPr/>
          <p:nvPr/>
        </p:nvSpPr>
        <p:spPr>
          <a:xfrm rot="13180913">
            <a:off x="5247157" y="5703611"/>
            <a:ext cx="767188" cy="269976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>
              <a:lumMod val="9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13" y="5564182"/>
            <a:ext cx="6953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9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970" y="404664"/>
            <a:ext cx="7909308" cy="511260"/>
          </a:xfr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Система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критериального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оценивания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648" y="6349388"/>
            <a:ext cx="1981200" cy="36576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645024"/>
            <a:ext cx="3929058" cy="259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0"/>
          <a:lstStyle/>
          <a:p>
            <a:pPr marL="266700" indent="-177800">
              <a:buFont typeface="Wingdings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Arial Narrow" pitchFamily="34" charset="0"/>
              </a:rPr>
              <a:t> 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определяет уровень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</a:rPr>
              <a:t>сформированности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 знаний и учебных навыков при завершении изучения блока учебной информации;</a:t>
            </a:r>
          </a:p>
          <a:p>
            <a:pPr marL="266700" indent="-17780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даёт заключительное суждение о том, чему смогли  ученики  научиться</a:t>
            </a:r>
          </a:p>
          <a:p>
            <a:pPr marL="266700" indent="-17780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является основой для определения итоговых отметок по курсу за отчетные периоды (полугодие, год).</a:t>
            </a:r>
            <a:endParaRPr lang="ru-RU" sz="1600" i="1" dirty="0" smtClean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8926" y="3645024"/>
            <a:ext cx="3929058" cy="2664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0"/>
          <a:lstStyle/>
          <a:p>
            <a:pPr marL="266700" indent="-17780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определяет текущий уровень усвоения знаний и навыков в процессе повседневной работы в классе;</a:t>
            </a:r>
          </a:p>
          <a:p>
            <a:pPr marL="266700" indent="-17780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 позволяет учащимся понимать, насколько правильно они выполняют задания в период изучения нового материала;</a:t>
            </a:r>
          </a:p>
          <a:p>
            <a:pPr marL="266700" indent="-17780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позволяет корректировать индивидуальную траекторию  обучения учащегося;</a:t>
            </a:r>
          </a:p>
          <a:p>
            <a:pPr marL="266700" indent="-17780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не влияет на итоговые оценки и позволяет снять страх у учащихся перед ошибками.</a:t>
            </a:r>
            <a:endParaRPr lang="ru-RU" sz="16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2" name="TextBox 133"/>
          <p:cNvSpPr txBox="1">
            <a:spLocks noChangeArrowheads="1"/>
          </p:cNvSpPr>
          <p:nvPr/>
        </p:nvSpPr>
        <p:spPr bwMode="auto">
          <a:xfrm>
            <a:off x="396873" y="2852936"/>
            <a:ext cx="3960813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ФОРМАТИВНОЕ ОЦЕНИВАНИЕ</a:t>
            </a:r>
          </a:p>
          <a:p>
            <a:pPr algn="ctr"/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(по ходу обучения)</a:t>
            </a:r>
            <a:endParaRPr lang="ru-RU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9800" y="2852936"/>
            <a:ext cx="3959225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СУММАТИВНОЕ ОЦЕНИВАНИЕ</a:t>
            </a:r>
          </a:p>
          <a:p>
            <a:pPr algn="ctr">
              <a:defRPr/>
            </a:pP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(в конце темы, раздела)</a:t>
            </a:r>
            <a:endParaRPr lang="ru-RU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5180" y="2276872"/>
            <a:ext cx="68407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ВИДЫ КРИТЕРИАЛЬНОГО ОЦЕНИВАНИЯ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6243" y="957485"/>
            <a:ext cx="833222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Критериальное оценивание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 </a:t>
            </a: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процесс, основанный на сравнении учебных достижений учащихся с чётко определёнными,  коллективно выработанными критериями, соответствующими целям и содержанию образования и понятными для учащихся, родителей и педагогов.</a:t>
            </a:r>
            <a:endParaRPr lang="ru-RU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562</Words>
  <Application>Microsoft Office PowerPoint</Application>
  <PresentationFormat>Экран (4:3)</PresentationFormat>
  <Paragraphs>81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Arial Unicode MS</vt:lpstr>
      <vt:lpstr>Calibri</vt:lpstr>
      <vt:lpstr>Cambria Math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Традиционная система оценивания</vt:lpstr>
      <vt:lpstr>Презентация PowerPoint</vt:lpstr>
      <vt:lpstr>Презентация PowerPoint</vt:lpstr>
      <vt:lpstr>    Задачи оценивания</vt:lpstr>
      <vt:lpstr>Система критериального оценивания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Матвеева МВ</dc:creator>
  <cp:lastModifiedBy>Матвеева МВ</cp:lastModifiedBy>
  <cp:revision>35</cp:revision>
  <dcterms:modified xsi:type="dcterms:W3CDTF">2024-12-27T09:08:54Z</dcterms:modified>
</cp:coreProperties>
</file>