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72" r:id="rId3"/>
    <p:sldId id="258" r:id="rId4"/>
    <p:sldId id="259" r:id="rId5"/>
    <p:sldId id="260" r:id="rId6"/>
    <p:sldId id="261" r:id="rId7"/>
    <p:sldId id="263" r:id="rId8"/>
    <p:sldId id="264" r:id="rId9"/>
    <p:sldId id="268" r:id="rId10"/>
    <p:sldId id="269" r:id="rId11"/>
    <p:sldId id="270" r:id="rId12"/>
    <p:sldId id="271" r:id="rId13"/>
    <p:sldId id="257" r:id="rId14"/>
    <p:sldId id="273" r:id="rId15"/>
    <p:sldId id="277" r:id="rId16"/>
    <p:sldId id="275" r:id="rId17"/>
    <p:sldId id="276" r:id="rId18"/>
    <p:sldId id="278" r:id="rId19"/>
    <p:sldId id="279" r:id="rId20"/>
    <p:sldId id="274" r:id="rId21"/>
    <p:sldId id="265" r:id="rId22"/>
  </p:sldIdLst>
  <p:sldSz cx="12192000" cy="6858000"/>
  <p:notesSz cx="9940925" cy="6808788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658" autoAdjust="0"/>
  </p:normalViewPr>
  <p:slideViewPr>
    <p:cSldViewPr>
      <p:cViewPr varScale="1">
        <p:scale>
          <a:sx n="111" d="100"/>
          <a:sy n="111" d="100"/>
        </p:scale>
        <p:origin x="55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19260" y="949759"/>
            <a:ext cx="7959725" cy="198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50" b="1" i="0">
                <a:solidFill>
                  <a:srgbClr val="CF7163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0" i="0">
                <a:solidFill>
                  <a:srgbClr val="231F20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rgbClr val="485760"/>
                </a:solidFill>
                <a:latin typeface="Montserrat ExtraBold"/>
                <a:cs typeface="Montserrat ExtraBold"/>
              </a:defRPr>
            </a:lvl1pPr>
          </a:lstStyle>
          <a:p>
            <a:pPr marL="71120" marR="5080">
              <a:lnSpc>
                <a:spcPts val="3450"/>
              </a:lnSpc>
              <a:spcBef>
                <a:spcPts val="715"/>
              </a:spcBef>
            </a:pPr>
            <a:r>
              <a:rPr spc="-10" dirty="0"/>
              <a:t>КАБИНЕТ </a:t>
            </a:r>
            <a:r>
              <a:rPr spc="-20" dirty="0"/>
              <a:t>ДИРЕКТОРА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rgbClr val="CF7163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3050" b="0" i="0">
                <a:solidFill>
                  <a:srgbClr val="231F20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rgbClr val="485760"/>
                </a:solidFill>
                <a:latin typeface="Montserrat ExtraBold"/>
                <a:cs typeface="Montserrat ExtraBold"/>
              </a:defRPr>
            </a:lvl1pPr>
          </a:lstStyle>
          <a:p>
            <a:pPr marL="71120" marR="5080">
              <a:lnSpc>
                <a:spcPts val="3450"/>
              </a:lnSpc>
              <a:spcBef>
                <a:spcPts val="715"/>
              </a:spcBef>
            </a:pPr>
            <a:r>
              <a:rPr spc="-10" dirty="0"/>
              <a:t>КАБИНЕТ </a:t>
            </a:r>
            <a:r>
              <a:rPr spc="-20" dirty="0"/>
              <a:t>ДИРЕКТОРА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rgbClr val="CF7163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rgbClr val="485760"/>
                </a:solidFill>
                <a:latin typeface="Montserrat ExtraBold"/>
                <a:cs typeface="Montserrat ExtraBold"/>
              </a:defRPr>
            </a:lvl1pPr>
          </a:lstStyle>
          <a:p>
            <a:pPr marL="71120" marR="5080">
              <a:lnSpc>
                <a:spcPts val="3450"/>
              </a:lnSpc>
              <a:spcBef>
                <a:spcPts val="715"/>
              </a:spcBef>
            </a:pPr>
            <a:r>
              <a:rPr spc="-10" dirty="0"/>
              <a:t>КАБИНЕТ </a:t>
            </a:r>
            <a:r>
              <a:rPr spc="-20" dirty="0"/>
              <a:t>ДИРЕКТОРА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550" b="1" i="0">
                <a:solidFill>
                  <a:srgbClr val="CF7163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rgbClr val="485760"/>
                </a:solidFill>
                <a:latin typeface="Montserrat ExtraBold"/>
                <a:cs typeface="Montserrat ExtraBold"/>
              </a:defRPr>
            </a:lvl1pPr>
          </a:lstStyle>
          <a:p>
            <a:pPr marL="71120" marR="5080">
              <a:lnSpc>
                <a:spcPts val="3450"/>
              </a:lnSpc>
              <a:spcBef>
                <a:spcPts val="715"/>
              </a:spcBef>
            </a:pPr>
            <a:r>
              <a:rPr spc="-10" dirty="0"/>
              <a:t>КАБИНЕТ </a:t>
            </a:r>
            <a:r>
              <a:rPr spc="-20" dirty="0"/>
              <a:t>ДИРЕКТОРА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3450" b="1" i="0">
                <a:solidFill>
                  <a:srgbClr val="485760"/>
                </a:solidFill>
                <a:latin typeface="Montserrat ExtraBold"/>
                <a:cs typeface="Montserrat ExtraBold"/>
              </a:defRPr>
            </a:lvl1pPr>
          </a:lstStyle>
          <a:p>
            <a:pPr marL="71120" marR="5080">
              <a:lnSpc>
                <a:spcPts val="3450"/>
              </a:lnSpc>
              <a:spcBef>
                <a:spcPts val="715"/>
              </a:spcBef>
            </a:pPr>
            <a:r>
              <a:rPr spc="-10" dirty="0"/>
              <a:t>КАБИНЕТ </a:t>
            </a:r>
            <a:r>
              <a:rPr spc="-20" dirty="0"/>
              <a:t>ДИРЕКТОРА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57026" y="558774"/>
            <a:ext cx="11477947" cy="15401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550" b="1" i="0">
                <a:solidFill>
                  <a:srgbClr val="CF7163"/>
                </a:solidFill>
                <a:latin typeface="Montserrat ExtraBold"/>
                <a:cs typeface="Montserrat ExtraBold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56944" y="2101909"/>
            <a:ext cx="11478110" cy="2416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050" b="0" i="0">
                <a:solidFill>
                  <a:srgbClr val="231F20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60759" y="5349816"/>
            <a:ext cx="3259675" cy="1136863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450" b="1" i="0">
                <a:solidFill>
                  <a:srgbClr val="485760"/>
                </a:solidFill>
                <a:latin typeface="Montserrat ExtraBold"/>
                <a:cs typeface="Montserrat ExtraBold"/>
              </a:defRPr>
            </a:lvl1pPr>
          </a:lstStyle>
          <a:p>
            <a:pPr marL="71120" marR="5080">
              <a:lnSpc>
                <a:spcPts val="3450"/>
              </a:lnSpc>
              <a:spcBef>
                <a:spcPts val="715"/>
              </a:spcBef>
            </a:pPr>
            <a:r>
              <a:rPr spc="-10" dirty="0"/>
              <a:t>КАБИНЕТ </a:t>
            </a:r>
            <a:r>
              <a:rPr spc="-20" dirty="0"/>
              <a:t>ДИРЕКТОРА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0" y="416085"/>
            <a:ext cx="12039600" cy="3572772"/>
          </a:xfrm>
          <a:prstGeom prst="rect">
            <a:avLst/>
          </a:prstGeom>
        </p:spPr>
        <p:txBody>
          <a:bodyPr vert="horz" wrap="square" lIns="0" tIns="246379" rIns="0" bIns="0" rtlCol="0">
            <a:spAutoFit/>
          </a:bodyPr>
          <a:lstStyle/>
          <a:p>
            <a:pPr marL="12700" marR="5080" algn="ctr">
              <a:spcBef>
                <a:spcPts val="1939"/>
              </a:spcBef>
              <a:tabLst>
                <a:tab pos="4974590" algn="l"/>
                <a:tab pos="5595620" algn="l"/>
              </a:tabLst>
            </a:pPr>
            <a:r>
              <a:rPr lang="ru-RU" sz="7200" spc="-10" dirty="0" smtClean="0"/>
              <a:t>Приоритетные направления работы </a:t>
            </a:r>
            <a:br>
              <a:rPr lang="ru-RU" sz="7200" spc="-10" dirty="0" smtClean="0"/>
            </a:br>
            <a:r>
              <a:rPr lang="ru-RU" sz="7200" spc="-10" dirty="0" smtClean="0"/>
              <a:t>в 2024-2025 учебном году</a:t>
            </a:r>
            <a:endParaRPr sz="7200" dirty="0"/>
          </a:p>
        </p:txBody>
      </p:sp>
      <p:sp>
        <p:nvSpPr>
          <p:cNvPr id="4" name="object 4"/>
          <p:cNvSpPr/>
          <p:nvPr/>
        </p:nvSpPr>
        <p:spPr>
          <a:xfrm>
            <a:off x="7544806" y="4024026"/>
            <a:ext cx="3919854" cy="2834005"/>
          </a:xfrm>
          <a:custGeom>
            <a:avLst/>
            <a:gdLst/>
            <a:ahLst/>
            <a:cxnLst/>
            <a:rect l="l" t="t" r="r" b="b"/>
            <a:pathLst>
              <a:path w="3919854" h="2834004">
                <a:moveTo>
                  <a:pt x="703122" y="2833973"/>
                </a:moveTo>
                <a:lnTo>
                  <a:pt x="0" y="2484691"/>
                </a:lnTo>
                <a:lnTo>
                  <a:pt x="1871040" y="1242339"/>
                </a:lnTo>
                <a:lnTo>
                  <a:pt x="3742067" y="0"/>
                </a:lnTo>
                <a:lnTo>
                  <a:pt x="3882453" y="2241537"/>
                </a:lnTo>
                <a:lnTo>
                  <a:pt x="3919557" y="2833973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605207"/>
              </p:ext>
            </p:extLst>
          </p:nvPr>
        </p:nvGraphicFramePr>
        <p:xfrm>
          <a:off x="381000" y="1600200"/>
          <a:ext cx="8458200" cy="403352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190494526"/>
                    </a:ext>
                  </a:extLst>
                </a:gridCol>
                <a:gridCol w="1913684">
                  <a:extLst>
                    <a:ext uri="{9D8B030D-6E8A-4147-A177-3AD203B41FA5}">
                      <a16:colId xmlns:a16="http://schemas.microsoft.com/office/drawing/2014/main" val="1686576516"/>
                    </a:ext>
                  </a:extLst>
                </a:gridCol>
                <a:gridCol w="1743916">
                  <a:extLst>
                    <a:ext uri="{9D8B030D-6E8A-4147-A177-3AD203B41FA5}">
                      <a16:colId xmlns:a16="http://schemas.microsoft.com/office/drawing/2014/main" val="78618539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3515764099"/>
                    </a:ext>
                  </a:extLst>
                </a:gridCol>
              </a:tblGrid>
              <a:tr h="43930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 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балл)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Курортный</a:t>
                      </a:r>
                    </a:p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ГБОУШИОР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в районе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2060240794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54,7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из 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2390309126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из 11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2139381759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(Б)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из 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4062418253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 (П)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64,8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из 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4045049269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из 11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309807619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История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60,9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из 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2486571034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55,2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из 12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2892110243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из 7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4281736474"/>
                  </a:ext>
                </a:extLst>
              </a:tr>
              <a:tr h="21965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48,5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из 12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1185" marR="41185" marT="0" marB="0"/>
                </a:tc>
                <a:extLst>
                  <a:ext uri="{0D108BD9-81ED-4DB2-BD59-A6C34878D82A}">
                    <a16:rowId xmlns:a16="http://schemas.microsoft.com/office/drawing/2014/main" val="3531031784"/>
                  </a:ext>
                </a:extLst>
              </a:tr>
            </a:tbl>
          </a:graphicData>
        </a:graphic>
      </p:graphicFrame>
      <p:sp>
        <p:nvSpPr>
          <p:cNvPr id="3" name="object 4"/>
          <p:cNvSpPr/>
          <p:nvPr/>
        </p:nvSpPr>
        <p:spPr>
          <a:xfrm rot="20407232">
            <a:off x="9043160" y="5105519"/>
            <a:ext cx="2962490" cy="1615200"/>
          </a:xfrm>
          <a:custGeom>
            <a:avLst/>
            <a:gdLst/>
            <a:ahLst/>
            <a:cxnLst/>
            <a:rect l="l" t="t" r="r" b="b"/>
            <a:pathLst>
              <a:path w="3919854" h="2834004">
                <a:moveTo>
                  <a:pt x="703122" y="2833973"/>
                </a:moveTo>
                <a:lnTo>
                  <a:pt x="0" y="2484691"/>
                </a:lnTo>
                <a:lnTo>
                  <a:pt x="1871040" y="1242339"/>
                </a:lnTo>
                <a:lnTo>
                  <a:pt x="3742067" y="0"/>
                </a:lnTo>
                <a:lnTo>
                  <a:pt x="3882453" y="2241537"/>
                </a:lnTo>
                <a:lnTo>
                  <a:pt x="3919557" y="2833973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2438400" y="27663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ЕГЭ</a:t>
            </a:r>
            <a:endParaRPr lang="ru-RU" sz="7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82484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/>
          <p:cNvSpPr/>
          <p:nvPr/>
        </p:nvSpPr>
        <p:spPr>
          <a:xfrm rot="20407232">
            <a:off x="9043160" y="5105519"/>
            <a:ext cx="2962490" cy="1615200"/>
          </a:xfrm>
          <a:custGeom>
            <a:avLst/>
            <a:gdLst/>
            <a:ahLst/>
            <a:cxnLst/>
            <a:rect l="l" t="t" r="r" b="b"/>
            <a:pathLst>
              <a:path w="3919854" h="2834004">
                <a:moveTo>
                  <a:pt x="703122" y="2833973"/>
                </a:moveTo>
                <a:lnTo>
                  <a:pt x="0" y="2484691"/>
                </a:lnTo>
                <a:lnTo>
                  <a:pt x="1871040" y="1242339"/>
                </a:lnTo>
                <a:lnTo>
                  <a:pt x="3742067" y="0"/>
                </a:lnTo>
                <a:lnTo>
                  <a:pt x="3882453" y="2241537"/>
                </a:lnTo>
                <a:lnTo>
                  <a:pt x="3919557" y="2833973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2438400" y="2286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ОГЭ</a:t>
            </a:r>
            <a:endParaRPr lang="ru-RU" sz="7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8477413"/>
              </p:ext>
            </p:extLst>
          </p:nvPr>
        </p:nvGraphicFramePr>
        <p:xfrm>
          <a:off x="691277" y="1524000"/>
          <a:ext cx="9443322" cy="3274000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3320074">
                  <a:extLst>
                    <a:ext uri="{9D8B030D-6E8A-4147-A177-3AD203B41FA5}">
                      <a16:colId xmlns:a16="http://schemas.microsoft.com/office/drawing/2014/main" val="3935896815"/>
                    </a:ext>
                  </a:extLst>
                </a:gridCol>
                <a:gridCol w="2541849">
                  <a:extLst>
                    <a:ext uri="{9D8B030D-6E8A-4147-A177-3AD203B41FA5}">
                      <a16:colId xmlns:a16="http://schemas.microsoft.com/office/drawing/2014/main" val="88609606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1933005901"/>
                    </a:ext>
                  </a:extLst>
                </a:gridCol>
                <a:gridCol w="1676399">
                  <a:extLst>
                    <a:ext uri="{9D8B030D-6E8A-4147-A177-3AD203B41FA5}">
                      <a16:colId xmlns:a16="http://schemas.microsoft.com/office/drawing/2014/main" val="34108073"/>
                    </a:ext>
                  </a:extLst>
                </a:gridCol>
              </a:tblGrid>
              <a:tr h="49530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Курортный </a:t>
                      </a: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ГБОУШИОР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Место в районе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71384118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из 12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383065513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Английский язык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из 11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26217662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3,9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из 12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916952852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Информатика и ИКТ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из 12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1723400904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Обществознание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из 12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24024405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География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из 12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926658752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3,7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из 11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2121815419"/>
                  </a:ext>
                </a:extLst>
              </a:tr>
              <a:tr h="33337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Биология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4,2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4,4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из 10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71397547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050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4"/>
          <p:cNvSpPr/>
          <p:nvPr/>
        </p:nvSpPr>
        <p:spPr>
          <a:xfrm rot="20407232">
            <a:off x="9043160" y="5105519"/>
            <a:ext cx="2962490" cy="1615200"/>
          </a:xfrm>
          <a:custGeom>
            <a:avLst/>
            <a:gdLst/>
            <a:ahLst/>
            <a:cxnLst/>
            <a:rect l="l" t="t" r="r" b="b"/>
            <a:pathLst>
              <a:path w="3919854" h="2834004">
                <a:moveTo>
                  <a:pt x="703122" y="2833973"/>
                </a:moveTo>
                <a:lnTo>
                  <a:pt x="0" y="2484691"/>
                </a:lnTo>
                <a:lnTo>
                  <a:pt x="1871040" y="1242339"/>
                </a:lnTo>
                <a:lnTo>
                  <a:pt x="3742067" y="0"/>
                </a:lnTo>
                <a:lnTo>
                  <a:pt x="3882453" y="2241537"/>
                </a:lnTo>
                <a:lnTo>
                  <a:pt x="3919557" y="2833973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TextBox 3"/>
          <p:cNvSpPr txBox="1"/>
          <p:nvPr/>
        </p:nvSpPr>
        <p:spPr>
          <a:xfrm>
            <a:off x="2438400" y="228600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72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Результаты ВПР</a:t>
            </a:r>
            <a:endParaRPr lang="ru-RU" sz="7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9213557"/>
              </p:ext>
            </p:extLst>
          </p:nvPr>
        </p:nvGraphicFramePr>
        <p:xfrm>
          <a:off x="691277" y="1524000"/>
          <a:ext cx="8452723" cy="1729666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2356723">
                  <a:extLst>
                    <a:ext uri="{9D8B030D-6E8A-4147-A177-3AD203B41FA5}">
                      <a16:colId xmlns:a16="http://schemas.microsoft.com/office/drawing/2014/main" val="3935896815"/>
                    </a:ext>
                  </a:extLst>
                </a:gridCol>
                <a:gridCol w="2286000">
                  <a:extLst>
                    <a:ext uri="{9D8B030D-6E8A-4147-A177-3AD203B41FA5}">
                      <a16:colId xmlns:a16="http://schemas.microsoft.com/office/drawing/2014/main" val="886096060"/>
                    </a:ext>
                  </a:extLst>
                </a:gridCol>
                <a:gridCol w="1758077">
                  <a:extLst>
                    <a:ext uri="{9D8B030D-6E8A-4147-A177-3AD203B41FA5}">
                      <a16:colId xmlns:a16="http://schemas.microsoft.com/office/drawing/2014/main" val="1933005901"/>
                    </a:ext>
                  </a:extLst>
                </a:gridCol>
                <a:gridCol w="2051923">
                  <a:extLst>
                    <a:ext uri="{9D8B030D-6E8A-4147-A177-3AD203B41FA5}">
                      <a16:colId xmlns:a16="http://schemas.microsoft.com/office/drawing/2014/main" val="34108073"/>
                    </a:ext>
                  </a:extLst>
                </a:gridCol>
              </a:tblGrid>
              <a:tr h="68580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Предметы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lv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Санкт-Петербург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Курортный</a:t>
                      </a:r>
                      <a:r>
                        <a:rPr lang="ru-RU" sz="2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район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ГБОУШИОР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713841183"/>
                  </a:ext>
                </a:extLst>
              </a:tr>
              <a:tr h="533400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Русский язык</a:t>
                      </a:r>
                      <a:endParaRPr lang="ru-RU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67,5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65,2</a:t>
                      </a:r>
                      <a:endParaRPr lang="ru-RU" sz="2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68,3</a:t>
                      </a:r>
                      <a:endParaRPr lang="ru-RU" sz="2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383065513"/>
                  </a:ext>
                </a:extLst>
              </a:tr>
              <a:tr h="510466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Математика</a:t>
                      </a:r>
                      <a:endParaRPr lang="ru-RU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54,6</a:t>
                      </a:r>
                      <a:endParaRPr lang="ru-RU" sz="2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52,4</a:t>
                      </a:r>
                      <a:endParaRPr lang="ru-RU" sz="2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dk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53,6</a:t>
                      </a:r>
                      <a:endParaRPr lang="ru-RU" sz="2000" dirty="0">
                        <a:solidFill>
                          <a:schemeClr val="dk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17780" marR="17780" marT="0" marB="0" anchor="ctr"/>
                </a:tc>
                <a:extLst>
                  <a:ext uri="{0D108BD9-81ED-4DB2-BD59-A6C34878D82A}">
                    <a16:rowId xmlns:a16="http://schemas.microsoft.com/office/drawing/2014/main" val="391695285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61201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0600" y="2412656"/>
            <a:ext cx="6861709" cy="33140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l">
              <a:lnSpc>
                <a:spcPct val="100000"/>
              </a:lnSpc>
              <a:tabLst>
                <a:tab pos="1962785" algn="l"/>
                <a:tab pos="5349875" algn="l"/>
                <a:tab pos="5970270" algn="l"/>
              </a:tabLst>
            </a:pPr>
            <a:r>
              <a:rPr lang="ru-RU" sz="7200" spc="-10" dirty="0"/>
              <a:t>Что  и  как  мы  оцениваем на  уроке ?</a:t>
            </a:r>
            <a:endParaRPr sz="7200" spc="-1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0977" y="3733800"/>
            <a:ext cx="2540000" cy="24638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019800" y="914400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  <a:latin typeface="Franklin Gothic Heavy" panose="020B0903020102020204" pitchFamily="34" charset="0"/>
                <a:cs typeface="Times New Roman" panose="02020603050405020304" pitchFamily="18" charset="0"/>
              </a:rPr>
              <a:t>Отметка – это педагогическая Баба Яга, переодетая в добрую фею.</a:t>
            </a:r>
          </a:p>
          <a:p>
            <a:pPr algn="r"/>
            <a:r>
              <a:rPr lang="ru-RU" dirty="0" smtClean="0">
                <a:solidFill>
                  <a:srgbClr val="C00000"/>
                </a:solidFill>
                <a:latin typeface="Franklin Gothic Heavy" panose="020B0903020102020204" pitchFamily="34" charset="0"/>
                <a:cs typeface="Times New Roman" panose="02020603050405020304" pitchFamily="18" charset="0"/>
              </a:rPr>
              <a:t>Ш.А. Амонашвили</a:t>
            </a:r>
            <a:endParaRPr lang="ru-RU" dirty="0">
              <a:solidFill>
                <a:srgbClr val="C00000"/>
              </a:solidFill>
              <a:latin typeface="Franklin Gothic Heavy" panose="020B090302010202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5800" y="1905000"/>
            <a:ext cx="8335009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62785" algn="l"/>
                <a:tab pos="5349875" algn="l"/>
                <a:tab pos="5970270" algn="l"/>
              </a:tabLst>
            </a:pPr>
            <a:r>
              <a:rPr sz="7200" spc="-1019" dirty="0"/>
              <a:t>Г</a:t>
            </a:r>
            <a:r>
              <a:rPr sz="7200" spc="-110" dirty="0"/>
              <a:t>о</a:t>
            </a:r>
            <a:r>
              <a:rPr sz="7200" spc="-35" dirty="0"/>
              <a:t>д</a:t>
            </a:r>
            <a:r>
              <a:rPr sz="7200" dirty="0"/>
              <a:t>	</a:t>
            </a:r>
            <a:r>
              <a:rPr sz="7200" spc="-10" dirty="0"/>
              <a:t>семьи</a:t>
            </a:r>
            <a:r>
              <a:rPr sz="7200" dirty="0"/>
              <a:t>	</a:t>
            </a:r>
            <a:r>
              <a:rPr sz="7200" spc="-50" dirty="0"/>
              <a:t>-</a:t>
            </a:r>
            <a:r>
              <a:rPr sz="7200" dirty="0"/>
              <a:t>	</a:t>
            </a:r>
            <a:r>
              <a:rPr sz="7200" spc="-20" dirty="0"/>
              <a:t>2024</a:t>
            </a:r>
            <a:endParaRPr sz="7200" dirty="0"/>
          </a:p>
        </p:txBody>
      </p:sp>
      <p:sp>
        <p:nvSpPr>
          <p:cNvPr id="3" name="object 3"/>
          <p:cNvSpPr txBox="1"/>
          <p:nvPr/>
        </p:nvSpPr>
        <p:spPr>
          <a:xfrm>
            <a:off x="990600" y="3333621"/>
            <a:ext cx="10027920" cy="2342308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12700" marR="5080" algn="just">
              <a:lnSpc>
                <a:spcPts val="3450"/>
              </a:lnSpc>
              <a:spcBef>
                <a:spcPts val="825"/>
              </a:spcBef>
            </a:pP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«Семья</a:t>
            </a:r>
            <a:r>
              <a:rPr sz="3450" b="0" spc="-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-</a:t>
            </a:r>
            <a:r>
              <a:rPr sz="3450" b="0" spc="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это</a:t>
            </a:r>
            <a:r>
              <a:rPr sz="3450" b="0" spc="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не</a:t>
            </a:r>
            <a:r>
              <a:rPr sz="3450" b="0" spc="1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просто</a:t>
            </a:r>
            <a:r>
              <a:rPr sz="3450" b="0" spc="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основа</a:t>
            </a:r>
            <a:r>
              <a:rPr sz="3450" b="0" spc="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государства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и</a:t>
            </a:r>
            <a:r>
              <a:rPr sz="3450" b="0" spc="4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общества,</a:t>
            </a:r>
            <a:r>
              <a:rPr sz="3450" b="0" spc="4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это</a:t>
            </a:r>
            <a:r>
              <a:rPr sz="3450" b="0" spc="5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духовное</a:t>
            </a:r>
            <a:r>
              <a:rPr sz="3450" b="0" spc="4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явление,</a:t>
            </a:r>
            <a:r>
              <a:rPr sz="3450" b="0" spc="5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основа нравственности».</a:t>
            </a:r>
            <a:endParaRPr sz="3450" dirty="0">
              <a:latin typeface="Montserrat Medium"/>
              <a:cs typeface="Montserrat Medium"/>
            </a:endParaRPr>
          </a:p>
          <a:p>
            <a:pPr marL="12700" algn="r">
              <a:lnSpc>
                <a:spcPct val="100000"/>
              </a:lnSpc>
              <a:spcBef>
                <a:spcPts val="2760"/>
              </a:spcBef>
            </a:pP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Владимир</a:t>
            </a:r>
            <a:r>
              <a:rPr sz="3450" b="0" spc="20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Путин</a:t>
            </a:r>
            <a:endParaRPr sz="3450" dirty="0">
              <a:latin typeface="Montserrat Medium"/>
              <a:cs typeface="Montserrat Medium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8585" y="62405"/>
            <a:ext cx="4191000" cy="1842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42271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04800" y="152400"/>
            <a:ext cx="3505199" cy="50526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62785" algn="l"/>
                <a:tab pos="5349875" algn="l"/>
                <a:tab pos="5970270" algn="l"/>
              </a:tabLst>
            </a:pPr>
            <a:r>
              <a:rPr sz="3200" dirty="0" err="1" smtClean="0"/>
              <a:t>Год</a:t>
            </a:r>
            <a:r>
              <a:rPr lang="ru-RU" sz="3200" dirty="0"/>
              <a:t> </a:t>
            </a:r>
            <a:r>
              <a:rPr sz="3200" dirty="0" err="1" smtClean="0"/>
              <a:t>семьи</a:t>
            </a:r>
            <a:r>
              <a:rPr lang="ru-RU" sz="3200" dirty="0" smtClean="0"/>
              <a:t> </a:t>
            </a:r>
            <a:r>
              <a:rPr sz="3200" dirty="0" smtClean="0"/>
              <a:t>-</a:t>
            </a:r>
            <a:r>
              <a:rPr lang="ru-RU" sz="3200" dirty="0" smtClean="0"/>
              <a:t> </a:t>
            </a:r>
            <a:r>
              <a:rPr sz="3200" dirty="0" smtClean="0"/>
              <a:t>2024</a:t>
            </a:r>
            <a:endParaRPr sz="3200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581" t="13155" r="25874" b="8271"/>
          <a:stretch/>
        </p:blipFill>
        <p:spPr>
          <a:xfrm>
            <a:off x="10363200" y="119270"/>
            <a:ext cx="1524001" cy="965200"/>
          </a:xfrm>
          <a:prstGeom prst="rect">
            <a:avLst/>
          </a:prstGeom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404827"/>
              </p:ext>
            </p:extLst>
          </p:nvPr>
        </p:nvGraphicFramePr>
        <p:xfrm>
          <a:off x="457200" y="1124890"/>
          <a:ext cx="11205377" cy="5421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295400">
                  <a:extLst>
                    <a:ext uri="{9D8B030D-6E8A-4147-A177-3AD203B41FA5}">
                      <a16:colId xmlns:a16="http://schemas.microsoft.com/office/drawing/2014/main" val="2985968502"/>
                    </a:ext>
                  </a:extLst>
                </a:gridCol>
                <a:gridCol w="6302766">
                  <a:extLst>
                    <a:ext uri="{9D8B030D-6E8A-4147-A177-3AD203B41FA5}">
                      <a16:colId xmlns:a16="http://schemas.microsoft.com/office/drawing/2014/main" val="1804083874"/>
                    </a:ext>
                  </a:extLst>
                </a:gridCol>
                <a:gridCol w="3607211">
                  <a:extLst>
                    <a:ext uri="{9D8B030D-6E8A-4147-A177-3AD203B41FA5}">
                      <a16:colId xmlns:a16="http://schemas.microsoft.com/office/drawing/2014/main" val="2896916759"/>
                    </a:ext>
                  </a:extLst>
                </a:gridCol>
              </a:tblGrid>
              <a:tr h="2578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Дата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Ответственные</a:t>
                      </a:r>
                      <a:endParaRPr lang="ru-RU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1395529259"/>
                  </a:ext>
                </a:extLst>
              </a:tr>
              <a:tr h="225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 сентября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Торжественна линейка «День знаний» с приглашением родителей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1014411923"/>
                  </a:ext>
                </a:extLst>
              </a:tr>
              <a:tr h="2282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 сентября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Общероссийский открытый урок «Роль семьи в жизни человека»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2760353957"/>
                  </a:ext>
                </a:extLst>
              </a:tr>
              <a:tr h="2282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 октября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Международный День пожилых людей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руководители, Советник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2209539618"/>
                  </a:ext>
                </a:extLst>
              </a:tr>
              <a:tr h="225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20 октября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Мероприятия ко Дню отца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686032141"/>
                  </a:ext>
                </a:extLst>
              </a:tr>
              <a:tr h="225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28 октября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Мероприятия ко Дню бабушек и дедушек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руководители, Советник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3608095060"/>
                  </a:ext>
                </a:extLst>
              </a:tr>
              <a:tr h="225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ноября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День сыновей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Родители, классные родители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1016616046"/>
                  </a:ext>
                </a:extLst>
              </a:tr>
              <a:tr h="225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24 ноября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День Матери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2386327273"/>
                  </a:ext>
                </a:extLst>
              </a:tr>
              <a:tr h="451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22 декабря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Праздник благодарности родителям «Спасибо за жизнь!», Линейка закрытия Года Семьи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руководители, Зам. дир. по ВР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425149899"/>
                  </a:ext>
                </a:extLst>
              </a:tr>
              <a:tr h="225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10 </a:t>
                      </a:r>
                      <a:r>
                        <a:rPr lang="ru-RU" sz="1400" dirty="0" smtClean="0">
                          <a:effectLst/>
                        </a:rPr>
                        <a:t>августа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Выставка «Папа, мама, я – счастливая семья» ко Дню физкультурника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руководители, Советник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797042260"/>
                  </a:ext>
                </a:extLst>
              </a:tr>
              <a:tr h="27848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январь-октябрь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Спортивный фестиваль «Здоровая семья – сильная Россия»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768854609"/>
                  </a:ext>
                </a:extLst>
              </a:tr>
              <a:tr h="225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течение года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Марафон «Я горжусь своей семьёй»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1966335463"/>
                  </a:ext>
                </a:extLst>
              </a:tr>
              <a:tr h="2288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течение года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Семейный конкурс национальных традиций 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730194656"/>
                  </a:ext>
                </a:extLst>
              </a:tr>
              <a:tr h="2288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течение года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Всероссийский конкурс детского творчества «Моя семья»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2937227808"/>
                  </a:ext>
                </a:extLst>
              </a:tr>
              <a:tr h="2288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течение года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Всероссийский исследовательский конкурс «Семейная память»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4286162516"/>
                  </a:ext>
                </a:extLst>
              </a:tr>
              <a:tr h="225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течение года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Конкурс «Моя родословная»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2855305616"/>
                  </a:ext>
                </a:extLst>
              </a:tr>
              <a:tr h="22561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течение года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Конкурс сочинений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руководители, учителя литературы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1523880217"/>
                  </a:ext>
                </a:extLst>
              </a:tr>
              <a:tr h="45123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течение года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Всероссийский фестиваль-конкурс «национальные кухни России: рецепты счастливой семьи»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Классные руководители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3713678363"/>
                  </a:ext>
                </a:extLst>
              </a:tr>
              <a:tr h="2288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течение года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Проведение цикла онлайн-встреч «Лекторий для родителей»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Педагог-психолог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1369988494"/>
                  </a:ext>
                </a:extLst>
              </a:tr>
              <a:tr h="58024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течение года</a:t>
                      </a: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Проведение родительских собраний, классных внешкольных мероприятий с участием родителей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tc>
                  <a:txBody>
                    <a:bodyPr/>
                    <a:lstStyle/>
                    <a:p>
                      <a:pPr marL="108000"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9196" marR="29196" marT="0" marB="0"/>
                </a:tc>
                <a:extLst>
                  <a:ext uri="{0D108BD9-81ED-4DB2-BD59-A6C34878D82A}">
                    <a16:rowId xmlns:a16="http://schemas.microsoft.com/office/drawing/2014/main" val="3133402479"/>
                  </a:ext>
                </a:extLst>
              </a:tr>
            </a:tbl>
          </a:graphicData>
        </a:graphic>
      </p:graphicFrame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62000" y="698087"/>
            <a:ext cx="680424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План мероприятий, приуроченных к Году Семьи (сентябрь – декабрь 2024г)</a:t>
            </a:r>
            <a:endParaRPr kumimoji="0" lang="ru-RU" altLang="ru-RU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123784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026" y="558775"/>
            <a:ext cx="11477947" cy="889026"/>
          </a:xfrm>
        </p:spPr>
        <p:txBody>
          <a:bodyPr/>
          <a:lstStyle/>
          <a:p>
            <a:r>
              <a:rPr lang="ru-RU" dirty="0"/>
              <a:t>Программа </a:t>
            </a:r>
            <a:r>
              <a:rPr lang="ru-RU" dirty="0" smtClean="0"/>
              <a:t>воспитания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56863" y="1524001"/>
            <a:ext cx="11478110" cy="609600"/>
          </a:xfrm>
        </p:spPr>
        <p:txBody>
          <a:bodyPr/>
          <a:lstStyle/>
          <a:p>
            <a:r>
              <a:rPr lang="ru-RU" dirty="0"/>
              <a:t>Модули</a:t>
            </a:r>
            <a:r>
              <a:rPr lang="ru-RU" dirty="0" smtClean="0"/>
              <a:t>:</a:t>
            </a: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2285558"/>
              </p:ext>
            </p:extLst>
          </p:nvPr>
        </p:nvGraphicFramePr>
        <p:xfrm>
          <a:off x="609600" y="2209801"/>
          <a:ext cx="8077200" cy="3809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91000">
                  <a:extLst>
                    <a:ext uri="{9D8B030D-6E8A-4147-A177-3AD203B41FA5}">
                      <a16:colId xmlns:a16="http://schemas.microsoft.com/office/drawing/2014/main" val="3995927202"/>
                    </a:ext>
                  </a:extLst>
                </a:gridCol>
                <a:gridCol w="3886200">
                  <a:extLst>
                    <a:ext uri="{9D8B030D-6E8A-4147-A177-3AD203B41FA5}">
                      <a16:colId xmlns:a16="http://schemas.microsoft.com/office/drawing/2014/main" val="2740522017"/>
                    </a:ext>
                  </a:extLst>
                </a:gridCol>
              </a:tblGrid>
              <a:tr h="6976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Обязательные модули воспитательной работы (инвариантные)</a:t>
                      </a:r>
                    </a:p>
                  </a:txBody>
                  <a:tcPr marL="54925" marR="54925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solidFill>
                            <a:schemeClr val="lt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Вариантные модули</a:t>
                      </a:r>
                    </a:p>
                  </a:txBody>
                  <a:tcPr marL="54925" marR="54925" marT="0" marB="0"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5807264"/>
                  </a:ext>
                </a:extLst>
              </a:tr>
              <a:tr h="3112380"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Урочная деятельность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Внеурочная деятельность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Классное руководство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Основные школьные дела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Внешкольные мероприятия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Организация предметно-эстетической среды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Взаимодействие с родителями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Самоуправление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Профилактика и безопасность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Социальное партнерство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Профориентация</a:t>
                      </a:r>
                    </a:p>
                  </a:txBody>
                  <a:tcPr marL="54925" marR="5492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Трудовое воспитание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Детские общественные объединения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Школьный спортивный клуб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Школьный театр</a:t>
                      </a:r>
                    </a:p>
                    <a:p>
                      <a:pPr marL="342900" lvl="0" indent="-342900" algn="l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ru-RU" sz="1600" b="1" dirty="0">
                          <a:solidFill>
                            <a:schemeClr val="accent2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Школьный музей</a:t>
                      </a:r>
                    </a:p>
                  </a:txBody>
                  <a:tcPr marL="54925" marR="54925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1731555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8939373" y="2057400"/>
            <a:ext cx="2895600" cy="39305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600"/>
              </a:spcAft>
            </a:pP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Направления воспитания</a:t>
            </a:r>
            <a:endParaRPr lang="ru-RU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Гражданское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Патриотическое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Духовно-нравственное воспитание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Эстетическое воспитание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Физическое воспитание, формирование культуры здоровья и эмоционального благополучия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Трудовое воспитание</a:t>
            </a:r>
            <a:endParaRPr lang="ru-RU" sz="1400" dirty="0" smtClean="0">
              <a:solidFill>
                <a:schemeClr val="tx1">
                  <a:lumMod val="75000"/>
                  <a:lumOff val="2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Экологическое воспитание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l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ru-RU" sz="14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Ценности научного познания</a:t>
            </a:r>
            <a:endParaRPr lang="ru-RU"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8262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04800" y="304800"/>
            <a:ext cx="11477947" cy="1438855"/>
          </a:xfrm>
        </p:spPr>
        <p:txBody>
          <a:bodyPr/>
          <a:lstStyle/>
          <a:p>
            <a:pPr lvl="0" algn="ctr" rtl="0"/>
            <a:r>
              <a:rPr lang="ru-RU" altLang="ru-RU" sz="2400" dirty="0" smtClean="0"/>
              <a:t>План </a:t>
            </a:r>
            <a:r>
              <a:rPr lang="ru-RU" altLang="ru-RU" sz="2400" dirty="0"/>
              <a:t>общешкольных мероприятий (Модуль основные школьные дела)</a:t>
            </a:r>
            <a:br>
              <a:rPr lang="ru-RU" altLang="ru-RU" sz="2400" dirty="0"/>
            </a:br>
            <a:r>
              <a:rPr lang="ru-RU" altLang="ru-RU" sz="2400" dirty="0"/>
              <a:t>на 2024-2025 учебный год</a:t>
            </a:r>
            <a:r>
              <a:rPr lang="ru-RU" altLang="ru-RU" dirty="0"/>
              <a:t/>
            </a:r>
            <a:br>
              <a:rPr lang="ru-RU" altLang="ru-RU" dirty="0"/>
            </a:b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1571978"/>
              </p:ext>
            </p:extLst>
          </p:nvPr>
        </p:nvGraphicFramePr>
        <p:xfrm>
          <a:off x="519273" y="1143000"/>
          <a:ext cx="11049000" cy="5452004"/>
        </p:xfrm>
        <a:graphic>
          <a:graphicData uri="http://schemas.openxmlformats.org/drawingml/2006/table">
            <a:tbl>
              <a:tblPr firstRow="1" firstCol="1" bandRow="1">
                <a:tableStyleId>{21E4AEA4-8DFA-4A89-87EB-49C32662AFE0}</a:tableStyleId>
              </a:tblPr>
              <a:tblGrid>
                <a:gridCol w="1447801">
                  <a:extLst>
                    <a:ext uri="{9D8B030D-6E8A-4147-A177-3AD203B41FA5}">
                      <a16:colId xmlns:a16="http://schemas.microsoft.com/office/drawing/2014/main" val="4270531170"/>
                    </a:ext>
                  </a:extLst>
                </a:gridCol>
                <a:gridCol w="2787105">
                  <a:extLst>
                    <a:ext uri="{9D8B030D-6E8A-4147-A177-3AD203B41FA5}">
                      <a16:colId xmlns:a16="http://schemas.microsoft.com/office/drawing/2014/main" val="3327267581"/>
                    </a:ext>
                  </a:extLst>
                </a:gridCol>
                <a:gridCol w="2927895">
                  <a:extLst>
                    <a:ext uri="{9D8B030D-6E8A-4147-A177-3AD203B41FA5}">
                      <a16:colId xmlns:a16="http://schemas.microsoft.com/office/drawing/2014/main" val="370724740"/>
                    </a:ext>
                  </a:extLst>
                </a:gridCol>
                <a:gridCol w="3886199">
                  <a:extLst>
                    <a:ext uri="{9D8B030D-6E8A-4147-A177-3AD203B41FA5}">
                      <a16:colId xmlns:a16="http://schemas.microsoft.com/office/drawing/2014/main" val="3603337142"/>
                    </a:ext>
                  </a:extLst>
                </a:gridCol>
              </a:tblGrid>
              <a:tr h="23108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Дата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Наименование события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Ответственные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Участники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3079128832"/>
                  </a:ext>
                </a:extLst>
              </a:tr>
              <a:tr h="462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 сентября 2024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Торжественная линейка «День знаний»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 8х </a:t>
                      </a:r>
                      <a:r>
                        <a:rPr lang="ru-RU" sz="1400" dirty="0" smtClean="0">
                          <a:effectLst/>
                        </a:rPr>
                        <a:t>классов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Педагоги, учащиеся 8-11кл, родители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4014760006"/>
                  </a:ext>
                </a:extLst>
              </a:tr>
              <a:tr h="44974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 октября 2024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День учителя, День самоуправления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 10х </a:t>
                      </a:r>
                      <a:r>
                        <a:rPr lang="ru-RU" sz="1400" dirty="0" smtClean="0">
                          <a:effectLst/>
                        </a:rPr>
                        <a:t>классов,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</a:p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Совет </a:t>
                      </a:r>
                      <a:r>
                        <a:rPr lang="ru-RU" sz="1400" dirty="0">
                          <a:effectLst/>
                        </a:rPr>
                        <a:t>старшеклассников, </a:t>
                      </a:r>
                      <a:r>
                        <a:rPr lang="ru-RU" sz="1400" dirty="0" smtClean="0">
                          <a:effectLst/>
                        </a:rPr>
                        <a:t>Советник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Учащиеся, Актив СС, педагоги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425660344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 ноября 2024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День народного единства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 9х </a:t>
                      </a:r>
                      <a:r>
                        <a:rPr lang="ru-RU" sz="1400" dirty="0" smtClean="0">
                          <a:effectLst/>
                        </a:rPr>
                        <a:t>классов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 и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. руководители 8-11 </a:t>
                      </a:r>
                      <a:r>
                        <a:rPr lang="ru-RU" sz="1400" dirty="0" err="1" smtClean="0">
                          <a:effectLst/>
                        </a:rPr>
                        <a:t>кл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3709163927"/>
                  </a:ext>
                </a:extLst>
              </a:tr>
              <a:tr h="462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 декабря 2024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День Героев РФ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Советник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 и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. руководители 8-11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педагог-библиотекарь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1187900988"/>
                  </a:ext>
                </a:extLst>
              </a:tr>
              <a:tr h="2930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25 декабря 2024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Новогодний праздник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 8х </a:t>
                      </a:r>
                      <a:r>
                        <a:rPr lang="ru-RU" sz="1400" dirty="0" smtClean="0">
                          <a:effectLst/>
                        </a:rPr>
                        <a:t>классов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 и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. руководители 8-11 </a:t>
                      </a:r>
                      <a:r>
                        <a:rPr lang="ru-RU" sz="1400" dirty="0" err="1" smtClean="0">
                          <a:effectLst/>
                        </a:rPr>
                        <a:t>кл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3927175955"/>
                  </a:ext>
                </a:extLst>
              </a:tr>
              <a:tr h="5030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27 января 2025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Урок Мужества «День снятия блокады Ленинграда»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Школьный театр, педагог-библиотекарь, Советник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 и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. руководители 8-11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, 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педагог-библиотекарь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3108165027"/>
                  </a:ext>
                </a:extLst>
              </a:tr>
              <a:tr h="48754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21 февраля 2025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День защитника Отечества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 10х </a:t>
                      </a:r>
                      <a:r>
                        <a:rPr lang="ru-RU" sz="1400" dirty="0" smtClean="0">
                          <a:effectLst/>
                        </a:rPr>
                        <a:t>классов,</a:t>
                      </a:r>
                      <a:r>
                        <a:rPr lang="ru-RU" sz="1400" baseline="0" dirty="0" smtClean="0">
                          <a:effectLst/>
                        </a:rPr>
                        <a:t> </a:t>
                      </a:r>
                    </a:p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Совет старшеклассников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 и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. руководители 8-11 </a:t>
                      </a:r>
                      <a:r>
                        <a:rPr lang="ru-RU" sz="1400" dirty="0" err="1" smtClean="0">
                          <a:effectLst/>
                        </a:rPr>
                        <a:t>кл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42382302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 марта 2025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Международный женский день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 9х </a:t>
                      </a:r>
                      <a:r>
                        <a:rPr lang="ru-RU" sz="1400" dirty="0" smtClean="0">
                          <a:effectLst/>
                        </a:rPr>
                        <a:t>классов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 и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. руководители 8-11 </a:t>
                      </a:r>
                      <a:r>
                        <a:rPr lang="ru-RU" sz="1400" dirty="0" err="1" smtClean="0">
                          <a:effectLst/>
                        </a:rPr>
                        <a:t>кл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3787045926"/>
                  </a:ext>
                </a:extLst>
              </a:tr>
              <a:tr h="69325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22 апреля 2025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Всемирный день Земли, Весенняя неделя добра и экологии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Советник, ответственный за экологическое </a:t>
                      </a:r>
                      <a:r>
                        <a:rPr lang="ru-RU" sz="1400" dirty="0" smtClean="0">
                          <a:effectLst/>
                        </a:rPr>
                        <a:t>направление, </a:t>
                      </a:r>
                      <a:r>
                        <a:rPr lang="ru-RU" sz="1400" dirty="0">
                          <a:effectLst/>
                        </a:rPr>
                        <a:t>Совет старшеклассников, Актив РДДМ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 и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. руководители 8-11 </a:t>
                      </a:r>
                      <a:r>
                        <a:rPr lang="ru-RU" sz="1400" dirty="0" err="1" smtClean="0">
                          <a:effectLst/>
                        </a:rPr>
                        <a:t>кл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472920931"/>
                  </a:ext>
                </a:extLst>
              </a:tr>
              <a:tr h="462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 мая 2025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Урок мужества «День Победы»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Школьный театр, </a:t>
                      </a:r>
                      <a:endParaRPr lang="ru-RU" sz="1400" dirty="0" smtClean="0">
                        <a:effectLst/>
                      </a:endParaRPr>
                    </a:p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педагог-библиотекарь</a:t>
                      </a:r>
                      <a:r>
                        <a:rPr lang="ru-RU" sz="1400" dirty="0">
                          <a:effectLst/>
                        </a:rPr>
                        <a:t>, Советник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Учащиеся и </a:t>
                      </a:r>
                      <a:r>
                        <a:rPr lang="ru-RU" sz="1400" dirty="0" err="1">
                          <a:effectLst/>
                        </a:rPr>
                        <a:t>кл</a:t>
                      </a:r>
                      <a:r>
                        <a:rPr lang="ru-RU" sz="1400" dirty="0">
                          <a:effectLst/>
                        </a:rPr>
                        <a:t>. руководители 8-11 </a:t>
                      </a:r>
                      <a:r>
                        <a:rPr lang="ru-RU" sz="1400" dirty="0" err="1" smtClean="0">
                          <a:effectLst/>
                        </a:rPr>
                        <a:t>кл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975754594"/>
                  </a:ext>
                </a:extLst>
              </a:tr>
              <a:tr h="462173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23 мая 2025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Торжественная линейка «Последний звонок»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Классные руководители 11х </a:t>
                      </a:r>
                      <a:r>
                        <a:rPr lang="ru-RU" sz="1400" dirty="0" smtClean="0">
                          <a:effectLst/>
                        </a:rPr>
                        <a:t>классов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tc>
                  <a:txBody>
                    <a:bodyPr/>
                    <a:lstStyle/>
                    <a:p>
                      <a:pPr marL="1800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Педагоги, учащиеся 8-11кл, родители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1852" marR="31852" marT="0" marB="0"/>
                </a:tc>
                <a:extLst>
                  <a:ext uri="{0D108BD9-81ED-4DB2-BD59-A6C34878D82A}">
                    <a16:rowId xmlns:a16="http://schemas.microsoft.com/office/drawing/2014/main" val="16512632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638317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9701374" cy="736626"/>
          </a:xfrm>
        </p:spPr>
        <p:txBody>
          <a:bodyPr/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tabLst>
                <a:tab pos="954088" algn="l"/>
              </a:tabLst>
            </a:pPr>
            <a:r>
              <a:rPr lang="ru-RU" altLang="ru-RU" dirty="0"/>
              <a:t>Программа</a:t>
            </a:r>
            <a:r>
              <a:rPr lang="ru-RU" altLang="ru-RU" sz="4800" b="0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altLang="ru-RU" dirty="0" err="1"/>
              <a:t>Здоровьесбережение</a:t>
            </a:r>
            <a:r>
              <a:rPr lang="ru-RU" altLang="ru-RU" sz="3200" b="0" dirty="0">
                <a:solidFill>
                  <a:schemeClr val="tx1"/>
                </a:solidFill>
              </a:rPr>
              <a:t/>
            </a:r>
            <a:br>
              <a:rPr lang="ru-RU" altLang="ru-RU" sz="3200" b="0" dirty="0">
                <a:solidFill>
                  <a:schemeClr val="tx1"/>
                </a:solidFill>
              </a:rPr>
            </a:b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8067349"/>
              </p:ext>
            </p:extLst>
          </p:nvPr>
        </p:nvGraphicFramePr>
        <p:xfrm>
          <a:off x="1143000" y="1890905"/>
          <a:ext cx="9625174" cy="447537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23361">
                  <a:extLst>
                    <a:ext uri="{9D8B030D-6E8A-4147-A177-3AD203B41FA5}">
                      <a16:colId xmlns:a16="http://schemas.microsoft.com/office/drawing/2014/main" val="3274752386"/>
                    </a:ext>
                  </a:extLst>
                </a:gridCol>
                <a:gridCol w="7001813">
                  <a:extLst>
                    <a:ext uri="{9D8B030D-6E8A-4147-A177-3AD203B41FA5}">
                      <a16:colId xmlns:a16="http://schemas.microsoft.com/office/drawing/2014/main" val="2380269444"/>
                    </a:ext>
                  </a:extLst>
                </a:gridCol>
              </a:tblGrid>
              <a:tr h="18938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2000" dirty="0">
                          <a:effectLst/>
                        </a:rPr>
                        <a:t>Ответственные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2000" dirty="0">
                          <a:effectLst/>
                        </a:rPr>
                        <a:t>Направления программы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703290842"/>
                  </a:ext>
                </a:extLst>
              </a:tr>
              <a:tr h="29794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Социальный педагог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>
                          <a:effectLst/>
                        </a:rPr>
                        <a:t>Профилактика интернет-зависимости и гаджетов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3531159760"/>
                  </a:ext>
                </a:extLst>
              </a:tr>
              <a:tr h="383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Педагог-психолог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Профилактика употребления ПАВ, наркозависимости, СПТ, </a:t>
                      </a:r>
                      <a:r>
                        <a:rPr lang="ru-RU" sz="1400" dirty="0" err="1">
                          <a:effectLst/>
                        </a:rPr>
                        <a:t>профориентационные</a:t>
                      </a:r>
                      <a:r>
                        <a:rPr lang="ru-RU" sz="1400" dirty="0">
                          <a:effectLst/>
                        </a:rPr>
                        <a:t> занятия о профессии врач (в </a:t>
                      </a:r>
                      <a:r>
                        <a:rPr lang="ru-RU" sz="1400" dirty="0" err="1">
                          <a:effectLst/>
                        </a:rPr>
                        <a:t>тч</a:t>
                      </a:r>
                      <a:r>
                        <a:rPr lang="ru-RU" sz="1400" dirty="0">
                          <a:effectLst/>
                        </a:rPr>
                        <a:t> спортивный)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107348812"/>
                  </a:ext>
                </a:extLst>
              </a:tr>
              <a:tr h="38351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Классные руководители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Тематические классные часы, Дни здоровья, Основы ЗОЖ и здорового питания,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3637359684"/>
                  </a:ext>
                </a:extLst>
              </a:tr>
              <a:tr h="579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Учитель биологии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Профилактика СПИД, ВИЧ, тематические занятия по сохранению здоровья и о физиологических процессах человека, в рамках урочной деятельности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1786058099"/>
                  </a:ext>
                </a:extLst>
              </a:tr>
              <a:tr h="4989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Советник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Пропаганда здорового образа жизни, проведение акций (в </a:t>
                      </a:r>
                      <a:r>
                        <a:rPr lang="ru-RU" sz="1400" dirty="0" err="1">
                          <a:effectLst/>
                        </a:rPr>
                        <a:t>т.ч</a:t>
                      </a:r>
                      <a:r>
                        <a:rPr lang="ru-RU" sz="1400" dirty="0">
                          <a:effectLst/>
                        </a:rPr>
                        <a:t>. Всероссийский конкурс детского рисунка "Персонаж здорового образа жизни" 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2576892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>
                          <a:effectLst/>
                        </a:rPr>
                        <a:t>Воспитатели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Контроль за соблюдением порядка в жилых комнатах, соблюдение режима дня.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748393543"/>
                  </a:ext>
                </a:extLst>
              </a:tr>
              <a:tr h="7594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>
                          <a:effectLst/>
                        </a:rPr>
                        <a:t>Учитель физкультуры (руководитель ШСК), тренеры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Организация и проведение спортивных мероприятий (ГТО, спортивные игры и состязания, согласованных с планом тренировок, восстановительные мероприятия, знакомство с различными видами спорта)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429549067"/>
                  </a:ext>
                </a:extLst>
              </a:tr>
              <a:tr h="1893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>
                          <a:effectLst/>
                        </a:rPr>
                        <a:t>Столовая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Организация здорового и сбалансированного питания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1107548596"/>
                  </a:ext>
                </a:extLst>
              </a:tr>
              <a:tr h="57958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>
                          <a:effectLst/>
                        </a:rPr>
                        <a:t>Медицинская часть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954405" algn="l"/>
                        </a:tabLst>
                      </a:pPr>
                      <a:r>
                        <a:rPr lang="ru-RU" sz="1400" dirty="0">
                          <a:effectLst/>
                        </a:rPr>
                        <a:t>Организация профилактики заболеваний (в </a:t>
                      </a:r>
                      <a:r>
                        <a:rPr lang="ru-RU" sz="1400" dirty="0" err="1">
                          <a:effectLst/>
                        </a:rPr>
                        <a:t>тч</a:t>
                      </a:r>
                      <a:r>
                        <a:rPr lang="ru-RU" sz="1400" dirty="0">
                          <a:effectLst/>
                        </a:rPr>
                        <a:t> </a:t>
                      </a:r>
                      <a:r>
                        <a:rPr lang="ru-RU" sz="1400" dirty="0" err="1">
                          <a:effectLst/>
                        </a:rPr>
                        <a:t>короновируса</a:t>
                      </a:r>
                      <a:r>
                        <a:rPr lang="ru-RU" sz="1400" dirty="0">
                          <a:effectLst/>
                        </a:rPr>
                        <a:t>), вакцинация, ежедневный медицинский контроль здоровья, соблюдение санитарных норм пребывания обучающихся)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2161" marR="42161" marT="0" marB="0"/>
                </a:tc>
                <a:extLst>
                  <a:ext uri="{0D108BD9-81ED-4DB2-BD59-A6C34878D82A}">
                    <a16:rowId xmlns:a16="http://schemas.microsoft.com/office/drawing/2014/main" val="244027711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457200" y="1143000"/>
            <a:ext cx="6400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1800" b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Разработка и внедрение программы в 2024-2025 уч. году.</a:t>
            </a:r>
            <a:br>
              <a:rPr lang="ru-RU" altLang="ru-RU" sz="1800" b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1800" b="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Рабочая группа и ответственные за реализацию программы: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70291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11477947" cy="700192"/>
          </a:xfrm>
        </p:spPr>
        <p:txBody>
          <a:bodyPr/>
          <a:lstStyle/>
          <a:p>
            <a:r>
              <a:rPr lang="ru-RU" dirty="0" smtClean="0"/>
              <a:t>Штаб воспитательной работы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62000" y="990600"/>
            <a:ext cx="10668000" cy="49481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Заседания ШВР – ежемесячно </a:t>
            </a:r>
            <a:r>
              <a:rPr lang="ru-RU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последний понедельник месяца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Участники: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заместители директора по ВР и УВР,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ШМО,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классные руководители,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Советник (он же куратор РДДМ и Совета старшеклассников),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педагог-психолог,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соц. педагог,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педагог-библиотекарь, </a:t>
            </a:r>
          </a:p>
          <a:p>
            <a:pPr marL="285750" indent="-285750">
              <a:lnSpc>
                <a:spcPct val="107000"/>
              </a:lnSpc>
              <a:buFont typeface="Arial" panose="020B0604020202020204" pitchFamily="34" charset="0"/>
              <a:buChar char="•"/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руководители ШСК и Школьного театра.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1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При необходимости руководители направления воспитательной работы: ЗОЖ, экология, БДД,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1800" b="1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Цель:</a:t>
            </a:r>
            <a:r>
              <a:rPr lang="ru-RU" sz="1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Обсуждение планов работы на предстоящий месяц, согласование сроков и форматов событий, их содержания и распределение орг. моментов.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305800" y="1219200"/>
            <a:ext cx="3636970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 сентября – начало работы в 2024-2025 учебном году</a:t>
            </a:r>
          </a:p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30 сентября</a:t>
            </a:r>
          </a:p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 октября</a:t>
            </a:r>
          </a:p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25 ноября</a:t>
            </a:r>
          </a:p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 декабря</a:t>
            </a:r>
          </a:p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 января</a:t>
            </a:r>
          </a:p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 февраля</a:t>
            </a:r>
          </a:p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31 марта</a:t>
            </a:r>
          </a:p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28 апреля</a:t>
            </a:r>
          </a:p>
          <a:p>
            <a:pPr marL="342900" lvl="0" indent="-342900" algn="l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ru-RU" sz="1600" dirty="0" smtClean="0">
                <a:solidFill>
                  <a:schemeClr val="accent2">
                    <a:lumMod val="75000"/>
                  </a:schemeClr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26 мая – подведение итогов</a:t>
            </a:r>
            <a:endParaRPr lang="ru-RU" sz="1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95931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2667000" y="55741"/>
            <a:ext cx="6781800" cy="1051184"/>
          </a:xfrm>
          <a:prstGeom prst="rect">
            <a:avLst/>
          </a:prstGeom>
        </p:spPr>
        <p:txBody>
          <a:bodyPr vert="horz" wrap="square" lIns="0" tIns="246379" rIns="0" bIns="0" rtlCol="0">
            <a:spAutoFit/>
          </a:bodyPr>
          <a:lstStyle/>
          <a:p>
            <a:pPr marL="12700" marR="5080" algn="ctr">
              <a:lnSpc>
                <a:spcPct val="78700"/>
              </a:lnSpc>
              <a:spcBef>
                <a:spcPts val="1939"/>
              </a:spcBef>
              <a:tabLst>
                <a:tab pos="4974590" algn="l"/>
                <a:tab pos="5595620" algn="l"/>
              </a:tabLst>
            </a:pPr>
            <a:r>
              <a:rPr lang="ru-RU" sz="6600" spc="-10" dirty="0" smtClean="0"/>
              <a:t>Повестка дня</a:t>
            </a:r>
            <a:endParaRPr sz="6600" spc="-10" dirty="0"/>
          </a:p>
        </p:txBody>
      </p:sp>
      <p:sp>
        <p:nvSpPr>
          <p:cNvPr id="4" name="object 4"/>
          <p:cNvSpPr/>
          <p:nvPr/>
        </p:nvSpPr>
        <p:spPr>
          <a:xfrm>
            <a:off x="8001000" y="3995420"/>
            <a:ext cx="3919854" cy="2834005"/>
          </a:xfrm>
          <a:custGeom>
            <a:avLst/>
            <a:gdLst/>
            <a:ahLst/>
            <a:cxnLst/>
            <a:rect l="l" t="t" r="r" b="b"/>
            <a:pathLst>
              <a:path w="3919854" h="2834004">
                <a:moveTo>
                  <a:pt x="703122" y="2833973"/>
                </a:moveTo>
                <a:lnTo>
                  <a:pt x="0" y="2484691"/>
                </a:lnTo>
                <a:lnTo>
                  <a:pt x="1871040" y="1242339"/>
                </a:lnTo>
                <a:lnTo>
                  <a:pt x="3742067" y="0"/>
                </a:lnTo>
                <a:lnTo>
                  <a:pt x="3882453" y="2241537"/>
                </a:lnTo>
                <a:lnTo>
                  <a:pt x="3919557" y="2833973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Прямоугольник 2"/>
          <p:cNvSpPr/>
          <p:nvPr/>
        </p:nvSpPr>
        <p:spPr>
          <a:xfrm>
            <a:off x="561975" y="1371600"/>
            <a:ext cx="116586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Изменения в работе школы в новом учебном году.</a:t>
            </a:r>
            <a:b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	1.1 Введение учебного предмета «Труд» (технология).</a:t>
            </a:r>
            <a:b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	1.2 Введение нового предмета «Основы безопасности и защита Родины».</a:t>
            </a:r>
            <a:b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	1.3 Изменения в других федеральных рабочих программах по предметам.</a:t>
            </a:r>
            <a:b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	1.4 ВПР, НИКО в 2024-2025 учебном году.</a:t>
            </a:r>
            <a:b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	1.5 Требования к сайту.</a:t>
            </a:r>
          </a:p>
          <a:p>
            <a:r>
              <a:rPr lang="ru-RU" sz="2000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	</a:t>
            </a:r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1.6 </a:t>
            </a: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Новые правила дистанционного обучения.</a:t>
            </a:r>
          </a:p>
          <a:p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2</a:t>
            </a: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. Анализ результатов образовательной деятельности в 2023-2024 учебном году.</a:t>
            </a:r>
            <a:b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3. Перспективные направления работы на 2024/25 учебный год. </a:t>
            </a:r>
          </a:p>
          <a:p>
            <a:endParaRPr lang="ru-RU" sz="2000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r>
              <a:rPr lang="ru-RU" sz="2000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4. </a:t>
            </a: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Планирование воспитательной работы на 2024/25 учебный год</a:t>
            </a:r>
            <a:b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</a:br>
            <a:r>
              <a:rPr lang="ru-RU" sz="2000" b="0" i="0" dirty="0" smtClean="0">
                <a:solidFill>
                  <a:schemeClr val="accent2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5. Согласование плана работы школы на 2024/25 учебный год.</a:t>
            </a:r>
          </a:p>
          <a:p>
            <a:r>
              <a:rPr lang="ru-RU" sz="1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sz="1800" b="0" i="0" dirty="0" smtClean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37471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icture backgroun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381000"/>
            <a:ext cx="10456427" cy="586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40113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57026" y="2242789"/>
            <a:ext cx="9871075" cy="1009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6450" dirty="0"/>
              <a:t>Спасибо за </a:t>
            </a:r>
            <a:r>
              <a:rPr sz="6450" spc="-10" dirty="0"/>
              <a:t>внимание</a:t>
            </a:r>
            <a:endParaRPr sz="6450"/>
          </a:p>
        </p:txBody>
      </p:sp>
      <p:sp>
        <p:nvSpPr>
          <p:cNvPr id="3" name="object 3"/>
          <p:cNvSpPr/>
          <p:nvPr/>
        </p:nvSpPr>
        <p:spPr>
          <a:xfrm>
            <a:off x="7866600" y="3998903"/>
            <a:ext cx="3764915" cy="2859405"/>
          </a:xfrm>
          <a:custGeom>
            <a:avLst/>
            <a:gdLst/>
            <a:ahLst/>
            <a:cxnLst/>
            <a:rect l="l" t="t" r="r" b="b"/>
            <a:pathLst>
              <a:path w="3764915" h="2859404">
                <a:moveTo>
                  <a:pt x="3764737" y="1213129"/>
                </a:moveTo>
                <a:lnTo>
                  <a:pt x="2298255" y="2540025"/>
                </a:lnTo>
                <a:lnTo>
                  <a:pt x="1945619" y="2859096"/>
                </a:lnTo>
              </a:path>
              <a:path w="3764915" h="2859404">
                <a:moveTo>
                  <a:pt x="614990" y="2859096"/>
                </a:moveTo>
                <a:lnTo>
                  <a:pt x="415886" y="1933460"/>
                </a:lnTo>
                <a:lnTo>
                  <a:pt x="0" y="0"/>
                </a:lnTo>
                <a:lnTo>
                  <a:pt x="1882368" y="606564"/>
                </a:lnTo>
                <a:lnTo>
                  <a:pt x="3764737" y="1213129"/>
                </a:lnTo>
              </a:path>
            </a:pathLst>
          </a:custGeom>
          <a:ln w="116713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752600" y="1143000"/>
            <a:ext cx="9189720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698115" algn="l"/>
              </a:tabLst>
            </a:pPr>
            <a:r>
              <a:rPr sz="7200" spc="-20" dirty="0"/>
              <a:t>Труд</a:t>
            </a:r>
            <a:r>
              <a:rPr sz="7200" dirty="0"/>
              <a:t>	</a:t>
            </a:r>
            <a:r>
              <a:rPr sz="7200" spc="-45" dirty="0"/>
              <a:t>(технология)</a:t>
            </a:r>
            <a:endParaRPr sz="72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356944" y="2101909"/>
            <a:ext cx="11478110" cy="2216581"/>
          </a:xfrm>
          <a:prstGeom prst="rect">
            <a:avLst/>
          </a:prstGeom>
        </p:spPr>
        <p:txBody>
          <a:bodyPr vert="horz" wrap="square" lIns="0" tIns="335864" rIns="0" bIns="0" rtlCol="0">
            <a:spAutoFit/>
          </a:bodyPr>
          <a:lstStyle/>
          <a:p>
            <a:pPr marL="167640">
              <a:lnSpc>
                <a:spcPct val="100000"/>
              </a:lnSpc>
              <a:spcBef>
                <a:spcPts val="135"/>
              </a:spcBef>
            </a:pPr>
            <a:r>
              <a:rPr sz="3450" dirty="0"/>
              <a:t>Скорректировали</a:t>
            </a:r>
            <a:r>
              <a:rPr sz="3450" spc="15" dirty="0"/>
              <a:t> </a:t>
            </a:r>
            <a:r>
              <a:rPr sz="3450" spc="-10" dirty="0"/>
              <a:t>ФГОС</a:t>
            </a:r>
            <a:r>
              <a:rPr sz="3450" spc="30" dirty="0"/>
              <a:t> </a:t>
            </a:r>
            <a:r>
              <a:rPr sz="3450" dirty="0"/>
              <a:t>и</a:t>
            </a:r>
            <a:r>
              <a:rPr sz="3450" spc="25" dirty="0"/>
              <a:t> </a:t>
            </a:r>
            <a:r>
              <a:rPr sz="3450" dirty="0" smtClean="0"/>
              <a:t>ФО</a:t>
            </a:r>
            <a:r>
              <a:rPr lang="ru-RU" sz="3450" dirty="0" smtClean="0"/>
              <a:t>П</a:t>
            </a:r>
            <a:r>
              <a:rPr sz="3450" spc="30" dirty="0" smtClean="0"/>
              <a:t> </a:t>
            </a:r>
            <a:r>
              <a:rPr sz="3450" spc="-20" dirty="0"/>
              <a:t>ООО.</a:t>
            </a:r>
            <a:endParaRPr sz="3450" dirty="0"/>
          </a:p>
          <a:p>
            <a:pPr marL="167640" marR="5080">
              <a:lnSpc>
                <a:spcPts val="3450"/>
              </a:lnSpc>
              <a:spcBef>
                <a:spcPts val="3450"/>
              </a:spcBef>
            </a:pPr>
            <a:r>
              <a:rPr sz="3450" dirty="0"/>
              <a:t>Изменили</a:t>
            </a:r>
            <a:r>
              <a:rPr sz="3450" spc="114" dirty="0"/>
              <a:t> </a:t>
            </a:r>
            <a:r>
              <a:rPr sz="3450" dirty="0"/>
              <a:t>подходы</a:t>
            </a:r>
            <a:r>
              <a:rPr sz="3450" spc="120" dirty="0"/>
              <a:t> </a:t>
            </a:r>
            <a:r>
              <a:rPr sz="3450" dirty="0"/>
              <a:t>к</a:t>
            </a:r>
            <a:r>
              <a:rPr sz="3450" spc="114" dirty="0"/>
              <a:t> </a:t>
            </a:r>
            <a:r>
              <a:rPr sz="3450" dirty="0"/>
              <a:t>преподаванию</a:t>
            </a:r>
            <a:r>
              <a:rPr sz="3450" spc="120" dirty="0"/>
              <a:t> </a:t>
            </a:r>
            <a:r>
              <a:rPr sz="3450" dirty="0"/>
              <a:t>-</a:t>
            </a:r>
            <a:r>
              <a:rPr sz="3450" spc="114" dirty="0"/>
              <a:t> </a:t>
            </a:r>
            <a:r>
              <a:rPr sz="3450" spc="-10" dirty="0"/>
              <a:t>больше </a:t>
            </a:r>
            <a:r>
              <a:rPr sz="3450" dirty="0"/>
              <a:t>практики</a:t>
            </a:r>
            <a:r>
              <a:rPr sz="3450" spc="55" dirty="0"/>
              <a:t> </a:t>
            </a:r>
            <a:r>
              <a:rPr sz="3450" dirty="0"/>
              <a:t>и</a:t>
            </a:r>
            <a:r>
              <a:rPr sz="3450" spc="60" dirty="0"/>
              <a:t> </a:t>
            </a:r>
            <a:r>
              <a:rPr sz="3450" dirty="0"/>
              <a:t>акцент</a:t>
            </a:r>
            <a:r>
              <a:rPr sz="3450" spc="55" dirty="0"/>
              <a:t> </a:t>
            </a:r>
            <a:r>
              <a:rPr sz="3450" dirty="0"/>
              <a:t>на</a:t>
            </a:r>
            <a:r>
              <a:rPr sz="3450" spc="60" dirty="0"/>
              <a:t> </a:t>
            </a:r>
            <a:r>
              <a:rPr sz="3450" dirty="0"/>
              <a:t>ранней</a:t>
            </a:r>
            <a:r>
              <a:rPr sz="3450" spc="55" dirty="0"/>
              <a:t> </a:t>
            </a:r>
            <a:r>
              <a:rPr sz="3450" spc="-10" dirty="0"/>
              <a:t>профориентации.</a:t>
            </a:r>
            <a:endParaRPr sz="3450" dirty="0"/>
          </a:p>
        </p:txBody>
      </p:sp>
      <p:sp>
        <p:nvSpPr>
          <p:cNvPr id="4" name="object 4"/>
          <p:cNvSpPr/>
          <p:nvPr/>
        </p:nvSpPr>
        <p:spPr>
          <a:xfrm>
            <a:off x="8383420" y="0"/>
            <a:ext cx="3248660" cy="1614170"/>
          </a:xfrm>
          <a:custGeom>
            <a:avLst/>
            <a:gdLst/>
            <a:ahLst/>
            <a:cxnLst/>
            <a:rect l="l" t="t" r="r" b="b"/>
            <a:pathLst>
              <a:path w="3248659" h="1614170">
                <a:moveTo>
                  <a:pt x="3248638" y="1613792"/>
                </a:moveTo>
                <a:lnTo>
                  <a:pt x="1237212" y="614594"/>
                </a:lnTo>
                <a:lnTo>
                  <a:pt x="0" y="0"/>
                </a:lnTo>
              </a:path>
              <a:path w="3248659" h="1614170">
                <a:moveTo>
                  <a:pt x="3147567" y="0"/>
                </a:moveTo>
                <a:lnTo>
                  <a:pt x="3248638" y="1613792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43190" rIns="0" bIns="0" rtlCol="0">
            <a:spAutoFit/>
          </a:bodyPr>
          <a:lstStyle/>
          <a:p>
            <a:pPr marL="209550" marR="5080" algn="ctr">
              <a:lnSpc>
                <a:spcPct val="79200"/>
              </a:lnSpc>
              <a:spcBef>
                <a:spcPts val="1355"/>
              </a:spcBef>
            </a:pPr>
            <a:r>
              <a:rPr sz="4900" dirty="0"/>
              <a:t>Основы безопасности </a:t>
            </a:r>
            <a:r>
              <a:rPr lang="ru-RU" sz="4900" dirty="0" smtClean="0"/>
              <a:t/>
            </a:r>
            <a:br>
              <a:rPr lang="ru-RU" sz="4900" dirty="0" smtClean="0"/>
            </a:br>
            <a:r>
              <a:rPr sz="4900" dirty="0" smtClean="0"/>
              <a:t>и</a:t>
            </a:r>
            <a:r>
              <a:rPr sz="4900" spc="5" dirty="0" smtClean="0"/>
              <a:t> </a:t>
            </a:r>
            <a:r>
              <a:rPr sz="4900" spc="-10" dirty="0"/>
              <a:t>защиты Родины</a:t>
            </a:r>
            <a:endParaRPr sz="4900" dirty="0"/>
          </a:p>
        </p:txBody>
      </p:sp>
      <p:sp>
        <p:nvSpPr>
          <p:cNvPr id="3" name="object 3"/>
          <p:cNvSpPr txBox="1"/>
          <p:nvPr/>
        </p:nvSpPr>
        <p:spPr>
          <a:xfrm>
            <a:off x="228601" y="2264694"/>
            <a:ext cx="11662790" cy="234359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Скорректировали</a:t>
            </a:r>
            <a:r>
              <a:rPr sz="3450" b="0" spc="1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ФГОС</a:t>
            </a:r>
            <a:r>
              <a:rPr sz="3450" b="0" spc="3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и</a:t>
            </a:r>
            <a:r>
              <a:rPr sz="3450" b="0" spc="2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ФОП</a:t>
            </a:r>
            <a:r>
              <a:rPr sz="3450" b="0" spc="3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ООО</a:t>
            </a:r>
            <a:r>
              <a:rPr sz="3450" b="0" spc="2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и</a:t>
            </a:r>
            <a:r>
              <a:rPr sz="3450" b="0" spc="3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spc="-20" dirty="0">
                <a:solidFill>
                  <a:srgbClr val="231F20"/>
                </a:solidFill>
                <a:latin typeface="Montserrat Medium"/>
                <a:cs typeface="Montserrat Medium"/>
              </a:rPr>
              <a:t>СОО.</a:t>
            </a:r>
            <a:endParaRPr sz="3450" dirty="0">
              <a:latin typeface="Montserrat Medium"/>
              <a:cs typeface="Montserrat Medium"/>
            </a:endParaRPr>
          </a:p>
          <a:p>
            <a:pPr marL="12700" marR="495300">
              <a:lnSpc>
                <a:spcPts val="3450"/>
              </a:lnSpc>
              <a:spcBef>
                <a:spcPts val="3450"/>
              </a:spcBef>
            </a:pP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Ключевые</a:t>
            </a:r>
            <a:r>
              <a:rPr sz="3450" b="0" spc="14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задачи</a:t>
            </a:r>
            <a:r>
              <a:rPr sz="3450" b="0" spc="14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преподавания</a:t>
            </a:r>
            <a:r>
              <a:rPr sz="3450" b="0" spc="14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-</a:t>
            </a:r>
            <a:r>
              <a:rPr sz="3450" b="0" spc="14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подготовка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обучающихся</a:t>
            </a:r>
            <a:r>
              <a:rPr sz="3450" b="0" spc="8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к</a:t>
            </a:r>
            <a:r>
              <a:rPr sz="3450" b="0" spc="9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 err="1">
                <a:solidFill>
                  <a:srgbClr val="231F20"/>
                </a:solidFill>
                <a:latin typeface="Montserrat Medium"/>
                <a:cs typeface="Montserrat Medium"/>
              </a:rPr>
              <a:t>военной</a:t>
            </a:r>
            <a:r>
              <a:rPr sz="3450" b="0" spc="8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spc="-10" dirty="0" err="1" smtClean="0">
                <a:solidFill>
                  <a:srgbClr val="231F20"/>
                </a:solidFill>
                <a:latin typeface="Montserrat Medium"/>
                <a:cs typeface="Montserrat Medium"/>
              </a:rPr>
              <a:t>службе</a:t>
            </a:r>
            <a:r>
              <a:rPr sz="3450" b="0" spc="-1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,</a:t>
            </a:r>
            <a:r>
              <a:rPr lang="ru-RU" sz="3450" b="0" spc="-1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spc="-4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ГО</a:t>
            </a:r>
            <a:r>
              <a:rPr sz="3450" b="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и</a:t>
            </a:r>
            <a:r>
              <a:rPr sz="3450" b="0" spc="1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формирование</a:t>
            </a:r>
            <a:r>
              <a:rPr sz="3450" b="0" spc="1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ответственного</a:t>
            </a:r>
            <a:r>
              <a:rPr sz="3450" b="0" spc="1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отношения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к</a:t>
            </a:r>
            <a:r>
              <a:rPr sz="3450" b="0" spc="-1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3450" b="0" dirty="0">
                <a:solidFill>
                  <a:srgbClr val="231F20"/>
                </a:solidFill>
                <a:latin typeface="Montserrat Medium"/>
                <a:cs typeface="Montserrat Medium"/>
              </a:rPr>
              <a:t>защите</a:t>
            </a:r>
            <a:r>
              <a:rPr sz="34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 Родины.</a:t>
            </a:r>
            <a:endParaRPr sz="3450" dirty="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8985039" y="5900079"/>
            <a:ext cx="1503045" cy="958215"/>
          </a:xfrm>
          <a:custGeom>
            <a:avLst/>
            <a:gdLst/>
            <a:ahLst/>
            <a:cxnLst/>
            <a:rect l="l" t="t" r="r" b="b"/>
            <a:pathLst>
              <a:path w="1503045" h="958215">
                <a:moveTo>
                  <a:pt x="0" y="957920"/>
                </a:moveTo>
                <a:lnTo>
                  <a:pt x="1442677" y="0"/>
                </a:lnTo>
                <a:lnTo>
                  <a:pt x="1502671" y="957920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5400" y="709344"/>
            <a:ext cx="9256395" cy="1122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6017260" algn="l"/>
                <a:tab pos="6855459" algn="l"/>
              </a:tabLst>
            </a:pPr>
            <a:r>
              <a:rPr sz="7200" spc="-10" dirty="0" err="1" smtClean="0"/>
              <a:t>Изменения</a:t>
            </a:r>
            <a:r>
              <a:rPr lang="ru-RU" sz="7200" dirty="0"/>
              <a:t> </a:t>
            </a:r>
            <a:r>
              <a:rPr sz="7200" spc="-50" dirty="0" smtClean="0"/>
              <a:t>в</a:t>
            </a:r>
            <a:r>
              <a:rPr sz="7200" dirty="0"/>
              <a:t>	</a:t>
            </a:r>
            <a:r>
              <a:rPr sz="7200" spc="-25" dirty="0"/>
              <a:t>ФОП</a:t>
            </a:r>
            <a:endParaRPr sz="72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0" y="2101909"/>
            <a:ext cx="12115800" cy="3099888"/>
          </a:xfrm>
          <a:prstGeom prst="rect">
            <a:avLst/>
          </a:prstGeom>
        </p:spPr>
        <p:txBody>
          <a:bodyPr vert="horz" wrap="square" lIns="0" tIns="93980" rIns="0" bIns="0" rtlCol="0">
            <a:spAutoFit/>
          </a:bodyPr>
          <a:lstStyle/>
          <a:p>
            <a:pPr marL="226695" marR="1435735">
              <a:lnSpc>
                <a:spcPts val="3030"/>
              </a:lnSpc>
              <a:spcBef>
                <a:spcPts val="740"/>
              </a:spcBef>
            </a:pPr>
            <a:r>
              <a:rPr sz="2800" spc="-25" dirty="0"/>
              <a:t>Физкультуру</a:t>
            </a:r>
            <a:r>
              <a:rPr sz="2800" spc="-90" dirty="0"/>
              <a:t> </a:t>
            </a:r>
            <a:r>
              <a:rPr sz="2800" dirty="0"/>
              <a:t>скорректировали</a:t>
            </a:r>
            <a:r>
              <a:rPr sz="2800" spc="-80" dirty="0"/>
              <a:t> </a:t>
            </a:r>
            <a:r>
              <a:rPr sz="2800" dirty="0"/>
              <a:t>на</a:t>
            </a:r>
            <a:r>
              <a:rPr sz="2800" spc="-80" dirty="0"/>
              <a:t> </a:t>
            </a:r>
            <a:r>
              <a:rPr sz="2800" dirty="0"/>
              <a:t>всех</a:t>
            </a:r>
            <a:r>
              <a:rPr sz="2800" spc="-75" dirty="0"/>
              <a:t> </a:t>
            </a:r>
            <a:r>
              <a:rPr sz="2800" spc="-10" dirty="0" err="1"/>
              <a:t>уровнях</a:t>
            </a:r>
            <a:r>
              <a:rPr sz="2800" spc="-10" dirty="0"/>
              <a:t> </a:t>
            </a:r>
            <a:r>
              <a:rPr lang="ru-RU" sz="2800" spc="-10" dirty="0" smtClean="0"/>
              <a:t>о</a:t>
            </a:r>
            <a:r>
              <a:rPr sz="2800" spc="-10" dirty="0" err="1" smtClean="0"/>
              <a:t>бразования</a:t>
            </a:r>
            <a:r>
              <a:rPr sz="2800" spc="-10" dirty="0" smtClean="0"/>
              <a:t>.</a:t>
            </a:r>
            <a:endParaRPr lang="ru-RU" sz="2800" spc="-10" dirty="0" smtClean="0"/>
          </a:p>
          <a:p>
            <a:pPr marL="226695" marR="1435735">
              <a:lnSpc>
                <a:spcPts val="3030"/>
              </a:lnSpc>
              <a:spcBef>
                <a:spcPts val="740"/>
              </a:spcBef>
            </a:pPr>
            <a:endParaRPr sz="2800" spc="-10" dirty="0"/>
          </a:p>
          <a:p>
            <a:pPr marL="226695" marR="5080">
              <a:lnSpc>
                <a:spcPct val="165600"/>
              </a:lnSpc>
            </a:pPr>
            <a:r>
              <a:rPr sz="2800" dirty="0"/>
              <a:t>По</a:t>
            </a:r>
            <a:r>
              <a:rPr sz="2800" spc="-30" dirty="0"/>
              <a:t> </a:t>
            </a:r>
            <a:r>
              <a:rPr sz="2800" dirty="0"/>
              <a:t>литературе</a:t>
            </a:r>
            <a:r>
              <a:rPr sz="2800" spc="-15" dirty="0"/>
              <a:t> </a:t>
            </a:r>
            <a:r>
              <a:rPr sz="2800" dirty="0"/>
              <a:t>обновили</a:t>
            </a:r>
            <a:r>
              <a:rPr sz="2800" spc="-15" dirty="0"/>
              <a:t> </a:t>
            </a:r>
            <a:r>
              <a:rPr sz="2800" dirty="0"/>
              <a:t>ФРП</a:t>
            </a:r>
            <a:r>
              <a:rPr sz="2800" spc="-15" dirty="0"/>
              <a:t> </a:t>
            </a:r>
            <a:r>
              <a:rPr sz="2800" dirty="0"/>
              <a:t>на</a:t>
            </a:r>
            <a:r>
              <a:rPr sz="2800" spc="-15" dirty="0"/>
              <a:t> </a:t>
            </a:r>
            <a:r>
              <a:rPr sz="2800" dirty="0"/>
              <a:t>уровнях</a:t>
            </a:r>
            <a:r>
              <a:rPr sz="2800" spc="-15" dirty="0"/>
              <a:t> </a:t>
            </a:r>
            <a:r>
              <a:rPr sz="2800" dirty="0"/>
              <a:t>ООО</a:t>
            </a:r>
            <a:r>
              <a:rPr sz="2800" spc="-15" dirty="0"/>
              <a:t> </a:t>
            </a:r>
            <a:r>
              <a:rPr sz="2800" dirty="0"/>
              <a:t>и</a:t>
            </a:r>
            <a:r>
              <a:rPr sz="2800" spc="-15" dirty="0"/>
              <a:t> </a:t>
            </a:r>
            <a:r>
              <a:rPr sz="2800" spc="-20" dirty="0"/>
              <a:t>СОО. </a:t>
            </a:r>
            <a:endParaRPr lang="ru-RU" sz="2800" spc="-20" dirty="0" smtClean="0"/>
          </a:p>
          <a:p>
            <a:pPr marL="226695" marR="5080">
              <a:lnSpc>
                <a:spcPct val="165600"/>
              </a:lnSpc>
            </a:pPr>
            <a:endParaRPr lang="ru-RU" sz="2800" spc="-20" dirty="0"/>
          </a:p>
          <a:p>
            <a:pPr marL="226695" marR="5080">
              <a:lnSpc>
                <a:spcPct val="165600"/>
              </a:lnSpc>
            </a:pPr>
            <a:r>
              <a:rPr sz="2800" dirty="0" smtClean="0"/>
              <a:t>По</a:t>
            </a:r>
            <a:r>
              <a:rPr sz="2800" spc="-40" dirty="0" smtClean="0"/>
              <a:t> </a:t>
            </a:r>
            <a:r>
              <a:rPr sz="2800" dirty="0"/>
              <a:t>географии</a:t>
            </a:r>
            <a:r>
              <a:rPr sz="2800" spc="-25" dirty="0"/>
              <a:t> </a:t>
            </a:r>
            <a:r>
              <a:rPr sz="2800" dirty="0"/>
              <a:t>изменили</a:t>
            </a:r>
            <a:r>
              <a:rPr sz="2800" spc="-25" dirty="0"/>
              <a:t> </a:t>
            </a:r>
            <a:r>
              <a:rPr sz="2800" dirty="0"/>
              <a:t>ФРП</a:t>
            </a:r>
            <a:r>
              <a:rPr sz="2800" spc="-25" dirty="0"/>
              <a:t> </a:t>
            </a:r>
            <a:r>
              <a:rPr sz="2800" dirty="0"/>
              <a:t>в</a:t>
            </a:r>
            <a:r>
              <a:rPr sz="2800" spc="-25" dirty="0"/>
              <a:t> </a:t>
            </a:r>
            <a:r>
              <a:rPr sz="2800" dirty="0"/>
              <a:t>ФОП</a:t>
            </a:r>
            <a:r>
              <a:rPr sz="2800" spc="-25" dirty="0"/>
              <a:t> </a:t>
            </a:r>
            <a:r>
              <a:rPr sz="2800" spc="-20" dirty="0"/>
              <a:t>СОО.</a:t>
            </a:r>
          </a:p>
        </p:txBody>
      </p:sp>
      <p:sp>
        <p:nvSpPr>
          <p:cNvPr id="4" name="object 4"/>
          <p:cNvSpPr/>
          <p:nvPr/>
        </p:nvSpPr>
        <p:spPr>
          <a:xfrm>
            <a:off x="8892808" y="0"/>
            <a:ext cx="2796540" cy="1389380"/>
          </a:xfrm>
          <a:custGeom>
            <a:avLst/>
            <a:gdLst/>
            <a:ahLst/>
            <a:cxnLst/>
            <a:rect l="l" t="t" r="r" b="b"/>
            <a:pathLst>
              <a:path w="2796540" h="1389380">
                <a:moveTo>
                  <a:pt x="2796333" y="1389106"/>
                </a:moveTo>
                <a:lnTo>
                  <a:pt x="784907" y="389909"/>
                </a:lnTo>
                <a:lnTo>
                  <a:pt x="0" y="0"/>
                </a:lnTo>
              </a:path>
              <a:path w="2796540" h="1389380">
                <a:moveTo>
                  <a:pt x="2709335" y="0"/>
                </a:moveTo>
                <a:lnTo>
                  <a:pt x="2796333" y="1389106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41213" y="647715"/>
            <a:ext cx="11122660" cy="1267460"/>
          </a:xfrm>
          <a:prstGeom prst="rect">
            <a:avLst/>
          </a:prstGeom>
        </p:spPr>
        <p:txBody>
          <a:bodyPr vert="horz" wrap="square" lIns="0" tIns="160020" rIns="0" bIns="0" rtlCol="0">
            <a:spAutoFit/>
          </a:bodyPr>
          <a:lstStyle/>
          <a:p>
            <a:pPr marL="12700" marR="5080" algn="ctr">
              <a:lnSpc>
                <a:spcPct val="78900"/>
              </a:lnSpc>
              <a:spcBef>
                <a:spcPts val="1260"/>
              </a:spcBef>
            </a:pPr>
            <a:r>
              <a:rPr dirty="0"/>
              <a:t>Время,</a:t>
            </a:r>
            <a:r>
              <a:rPr spc="-20" dirty="0"/>
              <a:t> </a:t>
            </a:r>
            <a:r>
              <a:rPr dirty="0"/>
              <a:t>сроки</a:t>
            </a:r>
            <a:r>
              <a:rPr spc="-5" dirty="0"/>
              <a:t> </a:t>
            </a:r>
            <a:r>
              <a:rPr dirty="0"/>
              <a:t>и</a:t>
            </a:r>
            <a:r>
              <a:rPr spc="-5" dirty="0"/>
              <a:t> </a:t>
            </a:r>
            <a:r>
              <a:rPr dirty="0"/>
              <a:t>состав</a:t>
            </a:r>
            <a:r>
              <a:rPr spc="-5" dirty="0"/>
              <a:t> </a:t>
            </a:r>
            <a:r>
              <a:rPr spc="-10" dirty="0"/>
              <a:t>участников </a:t>
            </a:r>
            <a:r>
              <a:rPr dirty="0"/>
              <a:t>ВПР</a:t>
            </a:r>
            <a:r>
              <a:rPr spc="-25" dirty="0"/>
              <a:t> </a:t>
            </a:r>
            <a:r>
              <a:rPr dirty="0"/>
              <a:t>и</a:t>
            </a:r>
            <a:r>
              <a:rPr spc="-15" dirty="0"/>
              <a:t> </a:t>
            </a:r>
            <a:r>
              <a:rPr dirty="0"/>
              <a:t>НИКО</a:t>
            </a:r>
            <a:r>
              <a:rPr spc="-15" dirty="0"/>
              <a:t> </a:t>
            </a:r>
            <a:r>
              <a:rPr dirty="0"/>
              <a:t>в</a:t>
            </a:r>
            <a:r>
              <a:rPr spc="-15" dirty="0"/>
              <a:t> </a:t>
            </a:r>
            <a:r>
              <a:rPr dirty="0"/>
              <a:t>2024/25</a:t>
            </a:r>
            <a:r>
              <a:rPr spc="-15" dirty="0"/>
              <a:t> </a:t>
            </a:r>
            <a:r>
              <a:rPr spc="-20" dirty="0"/>
              <a:t>году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2000" y="2743200"/>
            <a:ext cx="11163935" cy="1577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ts val="3135"/>
              </a:lnSpc>
              <a:spcBef>
                <a:spcPts val="100"/>
              </a:spcBef>
            </a:pPr>
            <a:r>
              <a:rPr sz="2700" b="1" u="sng" spc="-2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ВПР</a:t>
            </a:r>
            <a:r>
              <a:rPr lang="ru-RU" sz="2700" b="1" u="sng" spc="-2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: </a:t>
            </a:r>
            <a:r>
              <a:rPr lang="ru-RU" sz="2700" b="0" spc="-2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будет проводится </a:t>
            </a:r>
            <a:r>
              <a:rPr lang="ru-RU" sz="2700" b="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в</a:t>
            </a:r>
            <a:r>
              <a:rPr lang="ru-RU" sz="2700" b="0" spc="-3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lang="ru-RU" sz="2700" b="0" spc="-5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8-</a:t>
            </a:r>
            <a:r>
              <a:rPr lang="ru-RU" sz="2700" b="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х</a:t>
            </a:r>
            <a:r>
              <a:rPr lang="ru-RU" sz="2700" b="0" spc="-3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lang="ru-RU" sz="2700" b="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и</a:t>
            </a:r>
            <a:r>
              <a:rPr lang="ru-RU" sz="2700" b="0" spc="-3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 10-</a:t>
            </a:r>
            <a:r>
              <a:rPr lang="ru-RU" sz="2700" b="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х</a:t>
            </a:r>
            <a:r>
              <a:rPr lang="ru-RU" sz="2700" b="0" spc="-3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lang="ru-RU" sz="2700" b="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классах</a:t>
            </a:r>
          </a:p>
          <a:p>
            <a:pPr marL="12700">
              <a:lnSpc>
                <a:spcPts val="3135"/>
              </a:lnSpc>
              <a:spcBef>
                <a:spcPts val="100"/>
              </a:spcBef>
            </a:pPr>
            <a:endParaRPr sz="2700" dirty="0">
              <a:latin typeface="Montserrat Medium"/>
              <a:cs typeface="Montserrat Medium"/>
            </a:endParaRPr>
          </a:p>
          <a:p>
            <a:pPr marL="12700">
              <a:lnSpc>
                <a:spcPts val="3135"/>
              </a:lnSpc>
              <a:spcBef>
                <a:spcPts val="2760"/>
              </a:spcBef>
            </a:pPr>
            <a:r>
              <a:rPr sz="2700" b="1" u="sng" spc="-2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Н</a:t>
            </a:r>
            <a:r>
              <a:rPr lang="ru-RU" sz="2700" b="1" u="sng" spc="-2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ИКО</a:t>
            </a:r>
            <a:r>
              <a:rPr lang="ru-RU" sz="2700" b="0" spc="-2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: </a:t>
            </a:r>
            <a:r>
              <a:rPr lang="ru-RU" sz="2700" dirty="0">
                <a:solidFill>
                  <a:srgbClr val="231F20"/>
                </a:solidFill>
                <a:latin typeface="Montserrat Medium"/>
                <a:cs typeface="Montserrat Medium"/>
              </a:rPr>
              <a:t>п</a:t>
            </a:r>
            <a:r>
              <a:rPr sz="2700" b="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ройдут</a:t>
            </a:r>
            <a:r>
              <a:rPr sz="2700" b="0" spc="-3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700" b="0" dirty="0">
                <a:solidFill>
                  <a:srgbClr val="231F20"/>
                </a:solidFill>
                <a:latin typeface="Montserrat Medium"/>
                <a:cs typeface="Montserrat Medium"/>
              </a:rPr>
              <a:t>15</a:t>
            </a:r>
            <a:r>
              <a:rPr sz="2700" b="0" spc="-3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700" b="0" dirty="0">
                <a:solidFill>
                  <a:srgbClr val="231F20"/>
                </a:solidFill>
                <a:latin typeface="Montserrat Medium"/>
                <a:cs typeface="Montserrat Medium"/>
              </a:rPr>
              <a:t>и</a:t>
            </a:r>
            <a:r>
              <a:rPr sz="2700" b="0" spc="-3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700" b="0" dirty="0">
                <a:solidFill>
                  <a:srgbClr val="231F20"/>
                </a:solidFill>
                <a:latin typeface="Montserrat Medium"/>
                <a:cs typeface="Montserrat Medium"/>
              </a:rPr>
              <a:t>17</a:t>
            </a:r>
            <a:r>
              <a:rPr sz="2700" b="0" spc="-3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700" b="0" dirty="0">
                <a:solidFill>
                  <a:srgbClr val="231F20"/>
                </a:solidFill>
                <a:latin typeface="Montserrat Medium"/>
                <a:cs typeface="Montserrat Medium"/>
              </a:rPr>
              <a:t>октября</a:t>
            </a:r>
            <a:r>
              <a:rPr sz="2700" b="0" spc="-3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700" b="0" dirty="0">
                <a:solidFill>
                  <a:srgbClr val="231F20"/>
                </a:solidFill>
                <a:latin typeface="Montserrat Medium"/>
                <a:cs typeface="Montserrat Medium"/>
              </a:rPr>
              <a:t>2024</a:t>
            </a:r>
            <a:r>
              <a:rPr sz="2700" b="0" spc="-3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700" b="0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года.</a:t>
            </a:r>
            <a:r>
              <a:rPr sz="2700" b="0" spc="-35" dirty="0" smtClean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endParaRPr lang="ru-RU" sz="2700" b="0" spc="-35" dirty="0" smtClean="0">
              <a:solidFill>
                <a:srgbClr val="231F20"/>
              </a:solidFill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76389" rIns="0" bIns="0" rtlCol="0">
            <a:spAutoFit/>
          </a:bodyPr>
          <a:lstStyle/>
          <a:p>
            <a:pPr marL="300355" marR="5080">
              <a:lnSpc>
                <a:spcPct val="78900"/>
              </a:lnSpc>
              <a:spcBef>
                <a:spcPts val="1260"/>
              </a:spcBef>
            </a:pPr>
            <a:r>
              <a:rPr dirty="0"/>
              <a:t>Изменили требования к </a:t>
            </a:r>
            <a:r>
              <a:rPr spc="-10" dirty="0"/>
              <a:t>сайту школы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45281" y="2602533"/>
            <a:ext cx="11002645" cy="1183640"/>
          </a:xfrm>
          <a:prstGeom prst="rect">
            <a:avLst/>
          </a:prstGeom>
        </p:spPr>
        <p:txBody>
          <a:bodyPr vert="horz" wrap="square" lIns="0" tIns="88265" rIns="0" bIns="0" rtlCol="0">
            <a:spAutoFit/>
          </a:bodyPr>
          <a:lstStyle/>
          <a:p>
            <a:pPr marL="12700" marR="5080">
              <a:lnSpc>
                <a:spcPts val="2840"/>
              </a:lnSpc>
              <a:spcBef>
                <a:spcPts val="695"/>
              </a:spcBef>
            </a:pP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Задача</a:t>
            </a:r>
            <a:r>
              <a:rPr sz="2850" b="0" spc="-6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педагогов</a:t>
            </a:r>
            <a:r>
              <a:rPr sz="2850" b="0" spc="-5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-</a:t>
            </a:r>
            <a:r>
              <a:rPr sz="2850" b="0" spc="-5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оповестить</a:t>
            </a:r>
            <a:r>
              <a:rPr sz="2850" b="0" spc="-6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родителей,</a:t>
            </a:r>
            <a:r>
              <a:rPr sz="2850" b="0" spc="-5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что</a:t>
            </a:r>
            <a:r>
              <a:rPr sz="2850" b="0" spc="-5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изменили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структуру</a:t>
            </a:r>
            <a:r>
              <a:rPr sz="2850" b="0" spc="-3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сайта</a:t>
            </a:r>
            <a:r>
              <a:rPr sz="2850" b="0" spc="-2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и</a:t>
            </a:r>
            <a:r>
              <a:rPr sz="2850" b="0" spc="-3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добавили</a:t>
            </a:r>
            <a:r>
              <a:rPr sz="2850" b="0" spc="-2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новые</a:t>
            </a:r>
            <a:r>
              <a:rPr sz="2850" b="0" spc="-2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форматы</a:t>
            </a:r>
            <a:endParaRPr sz="2850">
              <a:latin typeface="Montserrat Medium"/>
              <a:cs typeface="Montserrat Medium"/>
            </a:endParaRPr>
          </a:p>
          <a:p>
            <a:pPr marL="12700">
              <a:lnSpc>
                <a:spcPts val="2840"/>
              </a:lnSpc>
            </a:pP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для</a:t>
            </a:r>
            <a:r>
              <a:rPr sz="2850" b="0" spc="-9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комфортного</a:t>
            </a:r>
            <a:r>
              <a:rPr sz="2850" b="0" spc="-8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взаимодействия.</a:t>
            </a:r>
            <a:endParaRPr sz="285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589151" y="4094105"/>
            <a:ext cx="2602865" cy="2764155"/>
          </a:xfrm>
          <a:custGeom>
            <a:avLst/>
            <a:gdLst/>
            <a:ahLst/>
            <a:cxnLst/>
            <a:rect l="l" t="t" r="r" b="b"/>
            <a:pathLst>
              <a:path w="2602865" h="2764154">
                <a:moveTo>
                  <a:pt x="2084778" y="2763894"/>
                </a:moveTo>
                <a:lnTo>
                  <a:pt x="2011413" y="2727449"/>
                </a:lnTo>
                <a:lnTo>
                  <a:pt x="0" y="1728263"/>
                </a:lnTo>
                <a:lnTo>
                  <a:pt x="1871040" y="485911"/>
                </a:lnTo>
                <a:lnTo>
                  <a:pt x="2602848" y="0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57026" y="558774"/>
            <a:ext cx="11477947" cy="1401151"/>
          </a:xfrm>
          <a:prstGeom prst="rect">
            <a:avLst/>
          </a:prstGeom>
        </p:spPr>
        <p:txBody>
          <a:bodyPr vert="horz" wrap="square" lIns="0" tIns="291971" rIns="0" bIns="0" rtlCol="0">
            <a:spAutoFit/>
          </a:bodyPr>
          <a:lstStyle/>
          <a:p>
            <a:pPr marL="237490" marR="5080" algn="ctr">
              <a:lnSpc>
                <a:spcPct val="78900"/>
              </a:lnSpc>
              <a:spcBef>
                <a:spcPts val="1260"/>
              </a:spcBef>
            </a:pPr>
            <a:r>
              <a:rPr dirty="0"/>
              <a:t>Новые</a:t>
            </a:r>
            <a:r>
              <a:rPr spc="-30" dirty="0"/>
              <a:t> </a:t>
            </a:r>
            <a:r>
              <a:rPr dirty="0"/>
              <a:t>правила</a:t>
            </a:r>
            <a:r>
              <a:rPr spc="-25" dirty="0"/>
              <a:t> </a:t>
            </a:r>
            <a:r>
              <a:rPr spc="-10" dirty="0"/>
              <a:t>дистационного обучения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82154" y="2247305"/>
            <a:ext cx="10989945" cy="1904364"/>
          </a:xfrm>
          <a:prstGeom prst="rect">
            <a:avLst/>
          </a:prstGeom>
        </p:spPr>
        <p:txBody>
          <a:bodyPr vert="horz" wrap="square" lIns="0" tIns="15240" rIns="0" bIns="0" rtlCol="0">
            <a:spAutoFit/>
          </a:bodyPr>
          <a:lstStyle/>
          <a:p>
            <a:pPr marL="12700">
              <a:lnSpc>
                <a:spcPts val="3130"/>
              </a:lnSpc>
              <a:spcBef>
                <a:spcPts val="120"/>
              </a:spcBef>
            </a:pPr>
            <a:r>
              <a:rPr sz="28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Изменили:</a:t>
            </a:r>
            <a:endParaRPr sz="2850">
              <a:latin typeface="Montserrat Medium"/>
              <a:cs typeface="Montserrat Medium"/>
            </a:endParaRPr>
          </a:p>
          <a:p>
            <a:pPr marL="249554" indent="-236854">
              <a:lnSpc>
                <a:spcPts val="2840"/>
              </a:lnSpc>
              <a:buChar char="-"/>
              <a:tabLst>
                <a:tab pos="249554" algn="l"/>
              </a:tabLst>
            </a:pP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как</a:t>
            </a:r>
            <a:r>
              <a:rPr sz="2850" b="0" spc="-3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вести</a:t>
            </a:r>
            <a:r>
              <a:rPr sz="2850" b="0" spc="-2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электронное</a:t>
            </a:r>
            <a:r>
              <a:rPr sz="2850" b="0" spc="-2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обучение</a:t>
            </a:r>
            <a:r>
              <a:rPr sz="2850" b="0" spc="-2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и</a:t>
            </a:r>
            <a:r>
              <a:rPr sz="2850" b="0" spc="-2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применять</a:t>
            </a:r>
            <a:r>
              <a:rPr sz="2850" b="0" spc="-1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spc="-20" dirty="0">
                <a:solidFill>
                  <a:srgbClr val="231F20"/>
                </a:solidFill>
                <a:latin typeface="Montserrat Medium"/>
                <a:cs typeface="Montserrat Medium"/>
              </a:rPr>
              <a:t>ДОТ,</a:t>
            </a:r>
            <a:endParaRPr sz="2850">
              <a:latin typeface="Montserrat Medium"/>
              <a:cs typeface="Montserrat Medium"/>
            </a:endParaRPr>
          </a:p>
          <a:p>
            <a:pPr marL="249554" indent="-236854">
              <a:lnSpc>
                <a:spcPts val="2840"/>
              </a:lnSpc>
              <a:buChar char="-"/>
              <a:tabLst>
                <a:tab pos="249554" algn="l"/>
              </a:tabLst>
            </a:pP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как</a:t>
            </a:r>
            <a:r>
              <a:rPr sz="2850" b="0" spc="-6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проводить</a:t>
            </a:r>
            <a:r>
              <a:rPr sz="2850" b="0" spc="-4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промежуточную</a:t>
            </a:r>
            <a:r>
              <a:rPr sz="2850" b="0" spc="-5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и</a:t>
            </a:r>
            <a:r>
              <a:rPr sz="2850" b="0" spc="-4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итоговую</a:t>
            </a:r>
            <a:r>
              <a:rPr sz="2850" b="0" spc="-45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аттестацию,</a:t>
            </a:r>
            <a:endParaRPr sz="2850">
              <a:latin typeface="Montserrat Medium"/>
              <a:cs typeface="Montserrat Medium"/>
            </a:endParaRPr>
          </a:p>
          <a:p>
            <a:pPr marL="249554" indent="-236854">
              <a:lnSpc>
                <a:spcPts val="2840"/>
              </a:lnSpc>
              <a:buChar char="-"/>
              <a:tabLst>
                <a:tab pos="249554" algn="l"/>
              </a:tabLst>
            </a:pP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сроки</a:t>
            </a:r>
            <a:r>
              <a:rPr sz="2850" b="0" spc="-3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публикации</a:t>
            </a:r>
            <a:r>
              <a:rPr sz="2850" b="0" spc="-3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документов,</a:t>
            </a:r>
            <a:endParaRPr sz="2850">
              <a:latin typeface="Montserrat Medium"/>
              <a:cs typeface="Montserrat Medium"/>
            </a:endParaRPr>
          </a:p>
          <a:p>
            <a:pPr marL="249554" indent="-236854">
              <a:lnSpc>
                <a:spcPts val="3130"/>
              </a:lnSpc>
              <a:buChar char="-"/>
              <a:tabLst>
                <a:tab pos="249554" algn="l"/>
              </a:tabLst>
            </a:pP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порядок</a:t>
            </a:r>
            <a:r>
              <a:rPr sz="2850" b="0" spc="-7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отказа</a:t>
            </a:r>
            <a:r>
              <a:rPr sz="2850" b="0" spc="-7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dirty="0">
                <a:solidFill>
                  <a:srgbClr val="231F20"/>
                </a:solidFill>
                <a:latin typeface="Montserrat Medium"/>
                <a:cs typeface="Montserrat Medium"/>
              </a:rPr>
              <a:t>от</a:t>
            </a:r>
            <a:r>
              <a:rPr sz="2850" b="0" spc="-70" dirty="0">
                <a:solidFill>
                  <a:srgbClr val="231F20"/>
                </a:solidFill>
                <a:latin typeface="Montserrat Medium"/>
                <a:cs typeface="Montserrat Medium"/>
              </a:rPr>
              <a:t> </a:t>
            </a:r>
            <a:r>
              <a:rPr sz="2850" b="0" spc="-10" dirty="0">
                <a:solidFill>
                  <a:srgbClr val="231F20"/>
                </a:solidFill>
                <a:latin typeface="Montserrat Medium"/>
                <a:cs typeface="Montserrat Medium"/>
              </a:rPr>
              <a:t>дистанционки.</a:t>
            </a:r>
            <a:endParaRPr sz="2850">
              <a:latin typeface="Montserrat Medium"/>
              <a:cs typeface="Montserrat Medium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9124171" y="4945424"/>
            <a:ext cx="2632710" cy="1912620"/>
          </a:xfrm>
          <a:custGeom>
            <a:avLst/>
            <a:gdLst/>
            <a:ahLst/>
            <a:cxnLst/>
            <a:rect l="l" t="t" r="r" b="b"/>
            <a:pathLst>
              <a:path w="2632709" h="1912620">
                <a:moveTo>
                  <a:pt x="2632265" y="848207"/>
                </a:moveTo>
                <a:lnTo>
                  <a:pt x="1606905" y="1775955"/>
                </a:lnTo>
                <a:lnTo>
                  <a:pt x="1455914" y="1912575"/>
                </a:lnTo>
              </a:path>
              <a:path w="2632709" h="1912620">
                <a:moveTo>
                  <a:pt x="411388" y="1912575"/>
                </a:moveTo>
                <a:lnTo>
                  <a:pt x="290779" y="1351851"/>
                </a:lnTo>
                <a:lnTo>
                  <a:pt x="0" y="0"/>
                </a:lnTo>
                <a:lnTo>
                  <a:pt x="1316126" y="424103"/>
                </a:lnTo>
                <a:lnTo>
                  <a:pt x="2632265" y="848207"/>
                </a:lnTo>
              </a:path>
            </a:pathLst>
          </a:custGeom>
          <a:ln w="81610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xfrm>
            <a:off x="457200" y="457200"/>
            <a:ext cx="11191740" cy="4126770"/>
          </a:xfrm>
          <a:prstGeom prst="rect">
            <a:avLst/>
          </a:prstGeom>
        </p:spPr>
        <p:txBody>
          <a:bodyPr vert="horz" wrap="square" lIns="0" tIns="246379" rIns="0" bIns="0" rtlCol="0">
            <a:spAutoFit/>
          </a:bodyPr>
          <a:lstStyle/>
          <a:p>
            <a:pPr marL="12700" marR="5080" algn="ctr">
              <a:spcBef>
                <a:spcPts val="1939"/>
              </a:spcBef>
              <a:tabLst>
                <a:tab pos="4974590" algn="l"/>
                <a:tab pos="5595620" algn="l"/>
              </a:tabLst>
            </a:pPr>
            <a:r>
              <a:rPr lang="ru-RU" sz="7200" spc="-10" dirty="0" smtClean="0"/>
              <a:t>Анализ</a:t>
            </a:r>
            <a:r>
              <a:rPr lang="ru-RU" sz="7200" b="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r>
              <a:rPr lang="ru-RU" sz="7200" spc="-10" dirty="0"/>
              <a:t>результатов </a:t>
            </a:r>
            <a:r>
              <a:rPr lang="ru-RU" sz="6000" spc="-10" dirty="0"/>
              <a:t>образовательной деятельности </a:t>
            </a:r>
            <a:r>
              <a:rPr lang="ru-RU" sz="6000" spc="-10" dirty="0" smtClean="0"/>
              <a:t/>
            </a:r>
            <a:br>
              <a:rPr lang="ru-RU" sz="6000" spc="-10" dirty="0" smtClean="0"/>
            </a:br>
            <a:r>
              <a:rPr lang="ru-RU" sz="6000" spc="-10" dirty="0" smtClean="0"/>
              <a:t>в 2023-2024 </a:t>
            </a:r>
            <a:r>
              <a:rPr lang="ru-RU" sz="6000" spc="-10" dirty="0"/>
              <a:t>учебном году  </a:t>
            </a:r>
            <a:endParaRPr sz="6000" spc="-10" dirty="0"/>
          </a:p>
        </p:txBody>
      </p:sp>
      <p:sp>
        <p:nvSpPr>
          <p:cNvPr id="4" name="object 4"/>
          <p:cNvSpPr/>
          <p:nvPr/>
        </p:nvSpPr>
        <p:spPr>
          <a:xfrm>
            <a:off x="8001000" y="3995420"/>
            <a:ext cx="3919854" cy="2834005"/>
          </a:xfrm>
          <a:custGeom>
            <a:avLst/>
            <a:gdLst/>
            <a:ahLst/>
            <a:cxnLst/>
            <a:rect l="l" t="t" r="r" b="b"/>
            <a:pathLst>
              <a:path w="3919854" h="2834004">
                <a:moveTo>
                  <a:pt x="703122" y="2833973"/>
                </a:moveTo>
                <a:lnTo>
                  <a:pt x="0" y="2484691"/>
                </a:lnTo>
                <a:lnTo>
                  <a:pt x="1871040" y="1242339"/>
                </a:lnTo>
                <a:lnTo>
                  <a:pt x="3742067" y="0"/>
                </a:lnTo>
                <a:lnTo>
                  <a:pt x="3882453" y="2241537"/>
                </a:lnTo>
                <a:lnTo>
                  <a:pt x="3919557" y="2833973"/>
                </a:lnTo>
              </a:path>
            </a:pathLst>
          </a:custGeom>
          <a:ln w="132549">
            <a:solidFill>
              <a:srgbClr val="8DC566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31147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1071</TotalTime>
  <Words>1167</Words>
  <Application>Microsoft Office PowerPoint</Application>
  <PresentationFormat>Широкоэкранный</PresentationFormat>
  <Paragraphs>326</Paragraphs>
  <Slides>21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Franklin Gothic Heavy</vt:lpstr>
      <vt:lpstr>Montserrat ExtraBold</vt:lpstr>
      <vt:lpstr>Montserrat Medium</vt:lpstr>
      <vt:lpstr>Symbol</vt:lpstr>
      <vt:lpstr>Times New Roman</vt:lpstr>
      <vt:lpstr>Office Theme</vt:lpstr>
      <vt:lpstr>Приоритетные направления работы  в 2024-2025 учебном году</vt:lpstr>
      <vt:lpstr>Повестка дня</vt:lpstr>
      <vt:lpstr>Труд (технология)</vt:lpstr>
      <vt:lpstr>Основы безопасности  и защиты Родины</vt:lpstr>
      <vt:lpstr>Изменения в ФОП</vt:lpstr>
      <vt:lpstr>Время, сроки и состав участников ВПР и НИКО в 2024/25 году</vt:lpstr>
      <vt:lpstr>Изменили требования к сайту школы</vt:lpstr>
      <vt:lpstr>Новые правила дистационного обучения</vt:lpstr>
      <vt:lpstr>Анализ результатов образовательной деятельности  в 2023-2024 учебном году  </vt:lpstr>
      <vt:lpstr>Презентация PowerPoint</vt:lpstr>
      <vt:lpstr>Презентация PowerPoint</vt:lpstr>
      <vt:lpstr>Презентация PowerPoint</vt:lpstr>
      <vt:lpstr>Что  и  как  мы  оцениваем на  уроке ?</vt:lpstr>
      <vt:lpstr>Год семьи - 2024</vt:lpstr>
      <vt:lpstr>Год семьи - 2024</vt:lpstr>
      <vt:lpstr>Программа воспитания </vt:lpstr>
      <vt:lpstr>План общешкольных мероприятий (Модуль основные школьные дела) на 2024-2025 учебный год </vt:lpstr>
      <vt:lpstr>Программа Здоровьесбережение </vt:lpstr>
      <vt:lpstr>Штаб воспитательной работы</vt:lpstr>
      <vt:lpstr>Презентация PowerPoint</vt:lpstr>
      <vt:lpstr>Спасибо за внимание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Августовский педсовет 2024</dc:title>
  <dc:creator>Матвеева МВ</dc:creator>
  <cp:lastModifiedBy>Библиотека</cp:lastModifiedBy>
  <cp:revision>34</cp:revision>
  <cp:lastPrinted>2024-08-29T07:42:40Z</cp:lastPrinted>
  <dcterms:created xsi:type="dcterms:W3CDTF">2024-08-21T20:08:44Z</dcterms:created>
  <dcterms:modified xsi:type="dcterms:W3CDTF">2024-08-29T09:58:02Z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2024-08-09T00:00:00Z</vt:filetime>
  </property>
  <property fmtid="{D5CDD505-2E9C-101B-9397-08002B2CF9AE}" pid="3" name="Creator">
    <vt:lpwstr>Adobe Illustrator 27.5 (Windows)</vt:lpwstr>
  </property>
  <property fmtid="{D5CDD505-2E9C-101B-9397-08002B2CF9AE}" pid="4" name="LastSaved">
    <vt:filetime>2024-08-21T00:00:00Z</vt:filetime>
  </property>
  <property fmtid="{D5CDD505-2E9C-101B-9397-08002B2CF9AE}" pid="5" name="Producer">
    <vt:lpwstr>Adobe PDF library 17.00</vt:lpwstr>
  </property>
</Properties>
</file>