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62" r:id="rId2"/>
    <p:sldId id="258" r:id="rId3"/>
    <p:sldId id="263" r:id="rId4"/>
    <p:sldId id="267" r:id="rId5"/>
    <p:sldId id="259" r:id="rId6"/>
    <p:sldId id="265" r:id="rId7"/>
    <p:sldId id="266" r:id="rId8"/>
    <p:sldId id="281" r:id="rId9"/>
    <p:sldId id="276" r:id="rId10"/>
    <p:sldId id="269" r:id="rId11"/>
    <p:sldId id="277" r:id="rId12"/>
    <p:sldId id="273" r:id="rId13"/>
    <p:sldId id="270" r:id="rId14"/>
    <p:sldId id="272" r:id="rId15"/>
    <p:sldId id="26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C347-D463-43E9-A48E-53C5039F60F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11C1-2E20-4B05-8CCA-30CB9373D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2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511C1-2E20-4B05-8CCA-30CB9373D8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3528" y="1103034"/>
            <a:ext cx="2528006" cy="5287586"/>
            <a:chOff x="470610" y="1130250"/>
            <a:chExt cx="2528006" cy="528758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27543">
              <a:off x="488601" y="1130250"/>
              <a:ext cx="2448000" cy="200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7297">
              <a:off x="470610" y="4329929"/>
              <a:ext cx="2528006" cy="2087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726770" y="1994064"/>
            <a:ext cx="6552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u="sng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Компьютерная </a:t>
            </a:r>
          </a:p>
          <a:p>
            <a:pPr algn="ctr"/>
            <a:r>
              <a:rPr lang="ru-RU" sz="6000" b="1" i="1" u="sng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зависимость</a:t>
            </a:r>
            <a:endParaRPr lang="ru-RU" sz="6000" b="1" u="sng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5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267744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988000" cy="224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</a:t>
            </a:r>
            <a:r>
              <a:rPr lang="ru-RU" sz="31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ОТКЛОНЕНИЯ У БОЛЬНОГО, СТРАДАЮЩЕГО КОМПЬЮТЕРНОЙ ЗАВИСИМОСТЬЮ: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208912" cy="4767808"/>
          </a:xfrm>
        </p:spPr>
        <p:txBody>
          <a:bodyPr/>
          <a:lstStyle/>
          <a:p>
            <a:r>
              <a:rPr lang="ru-RU" b="1" dirty="0"/>
              <a:t>нарушение </a:t>
            </a:r>
            <a:r>
              <a:rPr lang="ru-RU" b="1" dirty="0" smtClean="0"/>
              <a:t>зрения </a:t>
            </a:r>
          </a:p>
          <a:p>
            <a:r>
              <a:rPr lang="ru-RU" b="1" dirty="0" smtClean="0"/>
              <a:t>снижение иммунитета</a:t>
            </a:r>
          </a:p>
          <a:p>
            <a:r>
              <a:rPr lang="ru-RU" b="1" dirty="0" smtClean="0"/>
              <a:t>головные боли</a:t>
            </a:r>
          </a:p>
          <a:p>
            <a:r>
              <a:rPr lang="ru-RU" b="1" dirty="0" smtClean="0"/>
              <a:t>повышенная утомляемость</a:t>
            </a:r>
          </a:p>
          <a:p>
            <a:r>
              <a:rPr lang="ru-RU" b="1" dirty="0" smtClean="0"/>
              <a:t>бессонница</a:t>
            </a:r>
          </a:p>
          <a:p>
            <a:r>
              <a:rPr lang="ru-RU" b="1" dirty="0" smtClean="0"/>
              <a:t>туннельный </a:t>
            </a:r>
            <a:r>
              <a:rPr lang="ru-RU" b="1" dirty="0"/>
              <a:t>синдром (боли в запястье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появляются </a:t>
            </a:r>
            <a:r>
              <a:rPr lang="ru-RU" b="1" dirty="0"/>
              <a:t>проблемы с </a:t>
            </a:r>
            <a:r>
              <a:rPr lang="ru-RU" b="1" dirty="0" smtClean="0"/>
              <a:t>осанкой</a:t>
            </a:r>
          </a:p>
          <a:p>
            <a:r>
              <a:rPr lang="ru-RU" b="1" dirty="0"/>
              <a:t>депрессия при долгом отсутствии </a:t>
            </a:r>
            <a:r>
              <a:rPr lang="ru-RU" b="1" dirty="0" smtClean="0"/>
              <a:t>компьютера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5179504"/>
            <a:ext cx="8003232" cy="158417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1800" b="1" dirty="0" smtClean="0"/>
              <a:t> Зависимость провоцирует ребенка погрузиться в свой вымышленный мир, поверить в собственную легенду о себе </a:t>
            </a:r>
          </a:p>
          <a:p>
            <a:pPr marL="0" indent="0">
              <a:buFont typeface="Wingdings 2"/>
              <a:buNone/>
            </a:pPr>
            <a:r>
              <a:rPr lang="ru-RU" sz="1800" b="1" dirty="0" smtClean="0"/>
              <a:t>и настолько сжиться с ней, что становится практически </a:t>
            </a:r>
          </a:p>
          <a:p>
            <a:pPr marL="0" indent="0">
              <a:buFont typeface="Wingdings 2"/>
              <a:buNone/>
            </a:pPr>
            <a:r>
              <a:rPr lang="ru-RU" sz="1800" b="1" dirty="0" smtClean="0"/>
              <a:t>невозможно нормально существовать в реальном мире. </a:t>
            </a:r>
          </a:p>
          <a:p>
            <a:pPr marL="0" indent="0">
              <a:buFont typeface="Wingdings 2"/>
              <a:buNone/>
            </a:pPr>
            <a:r>
              <a:rPr lang="ru-RU" sz="1800" b="1" dirty="0" smtClean="0"/>
              <a:t>Это заболевание приводит к раздвоению личности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073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ОПАСНА КОМПЬЮТЕРНАЯ ЗАВИСИМОСТЬ?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075240" cy="52565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b="1" dirty="0"/>
              <a:t>П</a:t>
            </a:r>
            <a:r>
              <a:rPr lang="ru-RU" sz="2200" b="1" dirty="0" smtClean="0"/>
              <a:t>ривязанность </a:t>
            </a:r>
            <a:r>
              <a:rPr lang="ru-RU" sz="2200" b="1" dirty="0"/>
              <a:t>к компьютеру делает его главным источником общения. </a:t>
            </a:r>
            <a:r>
              <a:rPr lang="ru-RU" sz="2200" b="1" dirty="0" smtClean="0"/>
              <a:t>Впоследствии </a:t>
            </a:r>
            <a:r>
              <a:rPr lang="ru-RU" sz="2200" b="1" dirty="0"/>
              <a:t>подростку вообще не захочется общаться</a:t>
            </a:r>
            <a:r>
              <a:rPr lang="ru-RU" sz="2200" b="1" dirty="0" smtClean="0"/>
              <a:t>.</a:t>
            </a:r>
            <a:endParaRPr lang="ru-RU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Подросток </a:t>
            </a:r>
            <a:r>
              <a:rPr lang="ru-RU" sz="2200" b="1" dirty="0"/>
              <a:t>перестает контролировать время, находясь за компьютером.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Ребенок </a:t>
            </a:r>
            <a:r>
              <a:rPr lang="ru-RU" sz="2200" b="1" dirty="0"/>
              <a:t>становится агрессивным, если ему отказать в доступе к любимой игрушке.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Вседозволенность </a:t>
            </a:r>
            <a:r>
              <a:rPr lang="ru-RU" sz="2200" b="1" dirty="0"/>
              <a:t>в компьютерных играх может убедить подростка в том, что в реальной жизни тоже можно все ради своей цели.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Пренебрежительное </a:t>
            </a:r>
            <a:r>
              <a:rPr lang="ru-RU" sz="2200" b="1" dirty="0"/>
              <a:t>отношение к еде приводит к недостатку в организме питательных веществ. </a:t>
            </a:r>
            <a:endParaRPr lang="ru-RU" sz="2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/>
              <a:t>Развивается </a:t>
            </a:r>
            <a:r>
              <a:rPr lang="ru-RU" sz="2200" b="1" dirty="0"/>
              <a:t>эмоциональная незрелость, пренебрежительное отношение к личной </a:t>
            </a:r>
            <a:r>
              <a:rPr lang="ru-RU" sz="2200" b="1" dirty="0" smtClean="0"/>
              <a:t>гигиене</a:t>
            </a:r>
            <a:r>
              <a:rPr lang="ru-RU" sz="2200" b="1" dirty="0"/>
              <a:t>.</a:t>
            </a:r>
            <a:endParaRPr lang="ru-RU" sz="2200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8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62" y="4008828"/>
            <a:ext cx="3435852" cy="284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 – ДРУГ?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69113"/>
            <a:ext cx="8229600" cy="526286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Компьютер</a:t>
            </a:r>
            <a:r>
              <a:rPr lang="ru-RU" dirty="0"/>
              <a:t> </a:t>
            </a:r>
            <a:r>
              <a:rPr lang="ru-RU" b="1" dirty="0"/>
              <a:t>помогает человеку при решении многих задач, облегчает труд, открывает новые горизонты для мысли и действий, предоставляет новые возможности. Но не стоит забывать о том, что д</a:t>
            </a:r>
            <a:r>
              <a:rPr lang="ru-RU" b="1" dirty="0" smtClean="0"/>
              <a:t>лительная </a:t>
            </a:r>
            <a:r>
              <a:rPr lang="ru-RU" b="1" dirty="0"/>
              <a:t>работа за компьютером негативно сказывается на многих функциях нашего организма: нервной деятельности, эндокринной, иммунной и репродуктивной системах, на зрении и костно-мышечном аппарате человека и т.д.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30" y="4000500"/>
            <a:ext cx="5000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2047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РЕБЕНКУ ПРЕОДОЛЕТЬ КОМПЬЮТЕРНУЮ ЗАВИСИМОСТЬ?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300" b="1" dirty="0"/>
              <a:t>Н</a:t>
            </a:r>
            <a:r>
              <a:rPr lang="ru-RU" sz="2300" b="1" dirty="0" smtClean="0"/>
              <a:t>е </a:t>
            </a:r>
            <a:r>
              <a:rPr lang="ru-RU" sz="2300" b="1" dirty="0"/>
              <a:t>стоит лишать ребенка компьютера, нужно лишь ограничить время, которое он проводит за ним, иначе он может впасть в депрессию, ведь для ребенка компьютер – это уже образ жизни. Поговорите </a:t>
            </a:r>
            <a:r>
              <a:rPr lang="ru-RU" sz="2300" b="1" dirty="0" smtClean="0"/>
              <a:t>с ребенком</a:t>
            </a:r>
            <a:r>
              <a:rPr lang="ru-RU" sz="2300" b="1" dirty="0"/>
              <a:t>, узнайте побольше о его увлечениях. Узнайте, в какие игры на компьютере он играл чаще всего, и что ему нравилось больше. </a:t>
            </a:r>
          </a:p>
          <a:p>
            <a:pPr marL="0" indent="0">
              <a:buNone/>
            </a:pPr>
            <a:r>
              <a:rPr lang="ru-RU" sz="2300" b="1" dirty="0"/>
              <a:t>Если ваш ребенок постоянно играет в «</a:t>
            </a:r>
            <a:r>
              <a:rPr lang="ru-RU" sz="2300" b="1" dirty="0" err="1"/>
              <a:t>стрелялки</a:t>
            </a:r>
            <a:r>
              <a:rPr lang="ru-RU" sz="2300" b="1" dirty="0"/>
              <a:t>», то скорее всего ему подойдет спорт связанный с оружием. К примеру, </a:t>
            </a:r>
            <a:r>
              <a:rPr lang="ru-RU" sz="2300" b="1" dirty="0" err="1"/>
              <a:t>полиатлон</a:t>
            </a:r>
            <a:r>
              <a:rPr lang="ru-RU" sz="2300" b="1" dirty="0"/>
              <a:t> или просто спортивная </a:t>
            </a:r>
            <a:r>
              <a:rPr lang="ru-RU" sz="2300" b="1" dirty="0" smtClean="0"/>
              <a:t>стрельба .</a:t>
            </a:r>
          </a:p>
          <a:p>
            <a:pPr marL="0" indent="0">
              <a:buNone/>
            </a:pPr>
            <a:r>
              <a:rPr lang="ru-RU" sz="2300" b="1" dirty="0"/>
              <a:t>О</a:t>
            </a:r>
            <a:r>
              <a:rPr lang="ru-RU" sz="2300" b="1" dirty="0" smtClean="0"/>
              <a:t>твлечь </a:t>
            </a:r>
            <a:r>
              <a:rPr lang="ru-RU" sz="2300" b="1" dirty="0"/>
              <a:t>ребенка от компьютера поможет домашний </a:t>
            </a:r>
            <a:r>
              <a:rPr lang="ru-RU" sz="2300" b="1" dirty="0" smtClean="0"/>
              <a:t>питомец, например собака. Если </a:t>
            </a:r>
            <a:r>
              <a:rPr lang="ru-RU" sz="2300" b="1" dirty="0"/>
              <a:t>вас нет дома и проконтролировать время, которое ребенок провел за компьютером не кому, то можете быть спокойны, ведь собачку нужно выводить погулять, а это как минимум 20-30 минут отдыха от компьютера, несколько раз в день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6980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5940000" cy="400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598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В любом случае ответственность за детей лежит на плечах его родителей, поэтому уделяйте больше внимания своему ребенку и не допускайте, чтобы компьютер заменил ребенку родителей и друзей…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3" y="0"/>
            <a:ext cx="9160483" cy="695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0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696">
            <a:off x="361437" y="4279642"/>
            <a:ext cx="2986886" cy="24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562">
            <a:off x="4012368" y="1203991"/>
            <a:ext cx="3732990" cy="20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213754">
            <a:off x="-412769" y="2533107"/>
            <a:ext cx="87368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r>
              <a:rPr lang="ru-RU" sz="8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80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1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54" y="260648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КОМПЬЮТЕРНАЯ ЗАВИСИМОСТЬ?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475366">
            <a:off x="308674" y="1493383"/>
            <a:ext cx="4595011" cy="4201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Это </a:t>
            </a:r>
            <a:r>
              <a:rPr lang="ru-RU" sz="2400" b="1" dirty="0"/>
              <a:t>расстройство </a:t>
            </a:r>
            <a:r>
              <a:rPr lang="ru-RU" sz="2400" b="1" dirty="0" smtClean="0"/>
              <a:t>психики, которое сопровождается большим </a:t>
            </a:r>
            <a:r>
              <a:rPr lang="ru-RU" sz="2400" b="1" dirty="0"/>
              <a:t>количеством поведенческих </a:t>
            </a:r>
            <a:r>
              <a:rPr lang="ru-RU" sz="2400" b="1" dirty="0" smtClean="0"/>
              <a:t>проблем.</a:t>
            </a:r>
          </a:p>
          <a:p>
            <a:pPr marL="0" indent="0">
              <a:buNone/>
            </a:pPr>
            <a:r>
              <a:rPr lang="ru-RU" sz="2400" b="1" dirty="0" smtClean="0"/>
              <a:t>Оно заключается </a:t>
            </a:r>
            <a:r>
              <a:rPr lang="ru-RU" sz="2400" b="1" dirty="0"/>
              <a:t>в неспособности человека вовремя выйти из </a:t>
            </a:r>
            <a:r>
              <a:rPr lang="ru-RU" sz="2400" b="1" dirty="0" smtClean="0"/>
              <a:t>сети  </a:t>
            </a:r>
          </a:p>
          <a:p>
            <a:pPr marL="0" indent="0">
              <a:buNone/>
            </a:pPr>
            <a:r>
              <a:rPr lang="ru-RU" sz="2400" b="1" dirty="0" smtClean="0"/>
              <a:t>и постоянном </a:t>
            </a:r>
            <a:r>
              <a:rPr lang="ru-RU" sz="2400" b="1" dirty="0"/>
              <a:t>присутствии </a:t>
            </a:r>
            <a:r>
              <a:rPr lang="ru-RU" sz="2400" b="1" dirty="0" smtClean="0"/>
              <a:t>желания </a:t>
            </a:r>
            <a:r>
              <a:rPr lang="ru-RU" sz="2400" b="1" dirty="0"/>
              <a:t>туда войти.</a:t>
            </a:r>
          </a:p>
        </p:txBody>
      </p:sp>
    </p:spTree>
    <p:extLst>
      <p:ext uri="{BB962C8B-B14F-4D97-AF65-F5344CB8AC3E}">
        <p14:creationId xmlns:p14="http://schemas.microsoft.com/office/powerpoint/2010/main" val="126788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506">
            <a:off x="4360699" y="2911904"/>
            <a:ext cx="4356000" cy="32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48" y="0"/>
            <a:ext cx="8686800" cy="1872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ФОРМИРУЕТСЯ КОМПЬЮТЕРНАЯ ЗАВИСИМОСТЬ?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4678309" cy="2736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200" b="1" dirty="0"/>
              <a:t>Мозг каждого человека снабжен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центром </a:t>
            </a:r>
            <a:r>
              <a:rPr lang="ru-RU" sz="3200" b="1" dirty="0"/>
              <a:t>удовольствия.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Если </a:t>
            </a:r>
            <a:r>
              <a:rPr lang="ru-RU" sz="3200" b="1" dirty="0" err="1"/>
              <a:t>виртуальщика</a:t>
            </a:r>
            <a:r>
              <a:rPr lang="ru-RU" sz="3200" b="1" dirty="0"/>
              <a:t> оттащить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от </a:t>
            </a:r>
            <a:r>
              <a:rPr lang="ru-RU" sz="3200" b="1" dirty="0"/>
              <a:t>компьютера на 2 часа и </a:t>
            </a:r>
            <a:r>
              <a:rPr lang="ru-RU" sz="3200" b="1" dirty="0" smtClean="0"/>
              <a:t>более,</a:t>
            </a:r>
          </a:p>
          <a:p>
            <a:pPr marL="0" indent="0">
              <a:buNone/>
            </a:pPr>
            <a:r>
              <a:rPr lang="ru-RU" sz="3200" b="1" dirty="0" smtClean="0"/>
              <a:t> </a:t>
            </a:r>
            <a:r>
              <a:rPr lang="ru-RU" sz="3200" b="1" dirty="0"/>
              <a:t>он, подобно </a:t>
            </a:r>
            <a:r>
              <a:rPr lang="ru-RU" sz="3200" b="1" dirty="0" smtClean="0"/>
              <a:t>алкоголику</a:t>
            </a:r>
          </a:p>
          <a:p>
            <a:pPr marL="0" indent="0">
              <a:buNone/>
            </a:pPr>
            <a:r>
              <a:rPr lang="ru-RU" sz="3200" b="1" dirty="0" smtClean="0"/>
              <a:t>страдающему </a:t>
            </a:r>
            <a:r>
              <a:rPr lang="ru-RU" sz="3200" b="1" dirty="0"/>
              <a:t>от похмелья,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испытывает </a:t>
            </a:r>
            <a:r>
              <a:rPr lang="ru-RU" sz="3200" b="1" dirty="0"/>
              <a:t>абстинентный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синдром</a:t>
            </a:r>
            <a:r>
              <a:rPr lang="ru-RU" sz="32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77227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КОМПЬЮТЕРНОЙ ЗАВИСИМОСТИ: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значительное </a:t>
            </a:r>
            <a:r>
              <a:rPr lang="ru-RU" b="1" dirty="0"/>
              <a:t>улучшение настроения от работы за </a:t>
            </a:r>
            <a:r>
              <a:rPr lang="ru-RU" b="1" dirty="0" smtClean="0"/>
              <a:t>компьютером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н</a:t>
            </a:r>
            <a:r>
              <a:rPr lang="ru-RU" b="1" dirty="0" smtClean="0"/>
              <a:t>ежелание </a:t>
            </a:r>
            <a:r>
              <a:rPr lang="ru-RU" b="1" dirty="0"/>
              <a:t>оторваться от работы или игры на </a:t>
            </a:r>
            <a:r>
              <a:rPr lang="ru-RU" b="1" dirty="0" smtClean="0"/>
              <a:t>компьютере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з</a:t>
            </a:r>
            <a:r>
              <a:rPr lang="ru-RU" b="1" dirty="0" smtClean="0"/>
              <a:t>ависимый  </a:t>
            </a:r>
            <a:r>
              <a:rPr lang="ru-RU" b="1" dirty="0"/>
              <a:t>испытывает раздражение, даже проявляет некоторую агрессию </a:t>
            </a: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п</a:t>
            </a:r>
            <a:r>
              <a:rPr lang="ru-RU" b="1" dirty="0" smtClean="0"/>
              <a:t>ренебрежение </a:t>
            </a:r>
            <a:r>
              <a:rPr lang="ru-RU" b="1" dirty="0"/>
              <a:t>домашними делами в пользу </a:t>
            </a:r>
            <a:r>
              <a:rPr lang="ru-RU" b="1" dirty="0" smtClean="0"/>
              <a:t>компьютера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отказ </a:t>
            </a:r>
            <a:r>
              <a:rPr lang="ru-RU" b="1" dirty="0"/>
              <a:t>от общения с </a:t>
            </a:r>
            <a:r>
              <a:rPr lang="ru-RU" b="1" dirty="0" smtClean="0"/>
              <a:t>друзьями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68063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987"/>
            <a:ext cx="9144000" cy="53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07904" y="1412776"/>
            <a:ext cx="5219700" cy="20875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зависимость </a:t>
            </a:r>
            <a:r>
              <a:rPr lang="ru-RU" sz="2400" b="1" dirty="0"/>
              <a:t>от Интернета (</a:t>
            </a:r>
            <a:r>
              <a:rPr lang="ru-RU" sz="2400" b="1" dirty="0" err="1"/>
              <a:t>сетеголизм</a:t>
            </a:r>
            <a:r>
              <a:rPr lang="ru-RU" sz="2400" b="1" dirty="0"/>
              <a:t>) </a:t>
            </a:r>
            <a:endParaRPr lang="ru-RU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зависимость </a:t>
            </a:r>
            <a:r>
              <a:rPr lang="ru-RU" sz="2400" b="1" dirty="0"/>
              <a:t>от компьютерных игр (</a:t>
            </a:r>
            <a:r>
              <a:rPr lang="ru-RU" sz="2400" b="1" dirty="0" err="1"/>
              <a:t>кибераддикция</a:t>
            </a:r>
            <a:r>
              <a:rPr lang="ru-RU" sz="2400" b="1" dirty="0"/>
              <a:t>)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545" y="332656"/>
            <a:ext cx="8229600" cy="144016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КОМПЬЮТЕРНОЙ ЗАВИСИМОСТИ: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2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"/>
          <a:stretch/>
        </p:blipFill>
        <p:spPr bwMode="auto">
          <a:xfrm rot="276767">
            <a:off x="760663" y="574030"/>
            <a:ext cx="8028000" cy="582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07" y="44624"/>
            <a:ext cx="511256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СЕТЕГОЛИЗМ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959640">
            <a:off x="1557055" y="1083457"/>
            <a:ext cx="3628698" cy="1995632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/>
              <a:t>Это бесконечное пребывание </a:t>
            </a:r>
          </a:p>
          <a:p>
            <a:pPr marL="0" indent="0">
              <a:buNone/>
            </a:pPr>
            <a:r>
              <a:rPr lang="ru-RU" sz="1600" b="1" i="1" dirty="0" smtClean="0"/>
              <a:t>человека в </a:t>
            </a:r>
            <a:r>
              <a:rPr lang="ru-RU" sz="1600" b="1" i="1" dirty="0"/>
              <a:t>сети. </a:t>
            </a:r>
            <a:r>
              <a:rPr lang="ru-RU" sz="1600" b="1" i="1" dirty="0" smtClean="0"/>
              <a:t>Иногда</a:t>
            </a:r>
          </a:p>
          <a:p>
            <a:pPr marL="0" indent="0">
              <a:buNone/>
            </a:pPr>
            <a:r>
              <a:rPr lang="ru-RU" sz="1600" b="1" i="1" dirty="0" smtClean="0"/>
              <a:t>он </a:t>
            </a:r>
            <a:r>
              <a:rPr lang="ru-RU" sz="1600" b="1" i="1" dirty="0"/>
              <a:t>находится в виртуальном мире по 12-14 часов в сутки 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(</a:t>
            </a:r>
            <a:r>
              <a:rPr lang="ru-RU" sz="1600" b="1" i="1" dirty="0"/>
              <a:t>ну а кто-то и больше).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243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98567"/>
            <a:ext cx="5916242" cy="325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</a:t>
            </a: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СЕТЕГОЛИКА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33123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н</a:t>
            </a:r>
            <a:r>
              <a:rPr lang="ru-RU" b="1" dirty="0" smtClean="0"/>
              <a:t>авязчивое </a:t>
            </a:r>
            <a:r>
              <a:rPr lang="ru-RU" b="1" dirty="0"/>
              <a:t>стремление постоянно проверять электронную </a:t>
            </a:r>
            <a:r>
              <a:rPr lang="ru-RU" b="1" dirty="0" smtClean="0"/>
              <a:t>почту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предвкушение </a:t>
            </a:r>
            <a:r>
              <a:rPr lang="ru-RU" b="1" dirty="0"/>
              <a:t>следующего сеанса </a:t>
            </a:r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увеличение </a:t>
            </a:r>
            <a:r>
              <a:rPr lang="ru-RU" b="1" dirty="0"/>
              <a:t>времени, проводимого </a:t>
            </a:r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endParaRPr lang="ru-RU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увеличение </a:t>
            </a:r>
            <a:r>
              <a:rPr lang="ru-RU" b="1" dirty="0"/>
              <a:t>количества денег, расходуемых </a:t>
            </a:r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49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8981" y="243332"/>
            <a:ext cx="468442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КИБЕРАДДИКЦИЯ</a:t>
            </a:r>
            <a:endParaRPr lang="ru-RU" sz="4500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52736"/>
            <a:ext cx="90177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Увлечение компьютерными играми называется игровой (</a:t>
            </a:r>
            <a:r>
              <a:rPr lang="ru-RU" sz="2000" b="1" dirty="0" err="1"/>
              <a:t>кибер</a:t>
            </a:r>
            <a:r>
              <a:rPr lang="ru-RU" sz="2000" b="1" dirty="0"/>
              <a:t>) </a:t>
            </a:r>
            <a:r>
              <a:rPr lang="ru-RU" sz="2000" b="1" dirty="0" err="1"/>
              <a:t>аддикцией</a:t>
            </a:r>
            <a:r>
              <a:rPr lang="ru-RU" sz="2000" b="1" dirty="0"/>
              <a:t>. В психологии "</a:t>
            </a:r>
            <a:r>
              <a:rPr lang="ru-RU" sz="2000" b="1" dirty="0" err="1"/>
              <a:t>аддиктивной</a:t>
            </a:r>
            <a:r>
              <a:rPr lang="ru-RU" sz="2000" b="1" dirty="0"/>
              <a:t> реализацией» называют уход от </a:t>
            </a:r>
            <a:r>
              <a:rPr lang="ru-RU" sz="2000" b="1" dirty="0" smtClean="0"/>
              <a:t>реальности, и компьютерные </a:t>
            </a:r>
            <a:r>
              <a:rPr lang="ru-RU" sz="2000" b="1" dirty="0"/>
              <a:t>игры как раз </a:t>
            </a:r>
            <a:r>
              <a:rPr lang="ru-RU" sz="2000" b="1" dirty="0" smtClean="0"/>
              <a:t>рассчитаны </a:t>
            </a:r>
            <a:r>
              <a:rPr lang="ru-RU" sz="2000" b="1" dirty="0"/>
              <a:t>на такой «уход</a:t>
            </a:r>
            <a:r>
              <a:rPr lang="ru-RU" sz="2000" b="1" dirty="0" smtClean="0"/>
              <a:t>». Многие </a:t>
            </a:r>
            <a:r>
              <a:rPr lang="ru-RU" sz="2000" b="1" dirty="0"/>
              <a:t>игры создают свою реальность, свой мир, свою лексику (жаргон). </a:t>
            </a:r>
            <a:r>
              <a:rPr lang="ru-RU" sz="2000" b="1" dirty="0" smtClean="0"/>
              <a:t>Человек </a:t>
            </a:r>
            <a:r>
              <a:rPr lang="ru-RU" sz="2000" b="1" dirty="0"/>
              <a:t>увлекается игрой, сливается со своим персонажем, проживает его жизнь. Более того, в игре можно вернуться на предыдущий уровень, исправить все оши6ки, что делает виртуальную реальность намного комфортнее реальной действительности. Усиливает зависимость и то, что во многих играх предусмотрена возможность создания собственных уровней и карт. Получается, что в игре человек может стать кем угодно, делать всё, что </a:t>
            </a:r>
            <a:r>
              <a:rPr lang="ru-RU" sz="2000" b="1" dirty="0" smtClean="0"/>
              <a:t>ему </a:t>
            </a:r>
            <a:r>
              <a:rPr lang="ru-RU" sz="2000" b="1" dirty="0"/>
              <a:t>захочется </a:t>
            </a:r>
            <a:r>
              <a:rPr lang="ru-RU" sz="2000" b="1" dirty="0" smtClean="0"/>
              <a:t>в </a:t>
            </a:r>
            <a:r>
              <a:rPr lang="ru-RU" sz="2000" b="1" dirty="0"/>
              <a:t>пределах возможностей </a:t>
            </a:r>
            <a:r>
              <a:rPr lang="ru-RU" sz="2000" b="1" dirty="0" smtClean="0"/>
              <a:t>игры </a:t>
            </a:r>
            <a:r>
              <a:rPr lang="ru-RU" sz="2000" b="1" dirty="0"/>
              <a:t>и при этом избегать ответственности, ведь случае проигрыша он легко может вернуться на </a:t>
            </a:r>
            <a:r>
              <a:rPr lang="ru-RU" sz="2000" b="1" dirty="0" smtClean="0"/>
              <a:t>предыдущий </a:t>
            </a:r>
            <a:r>
              <a:rPr lang="ru-RU" sz="2000" b="1" dirty="0"/>
              <a:t>уровень! Играми, как правило, увлекаются молодые люди в возрасте от 10 до 18 лет.</a:t>
            </a:r>
            <a:br>
              <a:rPr lang="ru-RU" sz="2000" b="1" dirty="0"/>
            </a:br>
            <a:r>
              <a:rPr lang="ru-RU" sz="2000" b="1" dirty="0"/>
              <a:t>По степени опасности психологи выделяют 2 группы игр</a:t>
            </a:r>
            <a:r>
              <a:rPr lang="ru-RU" sz="2000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/>
              <a:t>р</a:t>
            </a:r>
            <a:r>
              <a:rPr lang="ru-RU" sz="2000" b="1" dirty="0" smtClean="0"/>
              <a:t>олевые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err="1" smtClean="0"/>
              <a:t>неролевые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1716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" y="5099954"/>
            <a:ext cx="2687539" cy="17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95525"/>
            <a:ext cx="2272927" cy="227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80227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КОМПЬЮТЕРНОЙ ЗАВИСИМОСТИ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400" b="1" dirty="0" smtClean="0"/>
              <a:t>нехватка </a:t>
            </a:r>
            <a:r>
              <a:rPr lang="ru-RU" sz="2400" b="1" dirty="0"/>
              <a:t>общения со значимыми для ребенка людьми, неприятие </a:t>
            </a:r>
            <a:r>
              <a:rPr lang="ru-RU" sz="2400" b="1" dirty="0" smtClean="0"/>
              <a:t>сверстниками</a:t>
            </a:r>
            <a:endParaRPr lang="ru-RU" sz="2400" b="1" dirty="0"/>
          </a:p>
          <a:p>
            <a:r>
              <a:rPr lang="ru-RU" sz="2400" b="1" dirty="0" smtClean="0"/>
              <a:t>недостаточное </a:t>
            </a:r>
            <a:r>
              <a:rPr lang="ru-RU" sz="2400" b="1" dirty="0"/>
              <a:t>внимание </a:t>
            </a:r>
            <a:r>
              <a:rPr lang="ru-RU" sz="2400" b="1" dirty="0" smtClean="0"/>
              <a:t>родителей</a:t>
            </a:r>
            <a:endParaRPr lang="ru-RU" sz="2400" b="1" dirty="0"/>
          </a:p>
          <a:p>
            <a:r>
              <a:rPr lang="ru-RU" sz="2400" b="1" dirty="0" smtClean="0"/>
              <a:t>застенчивость</a:t>
            </a:r>
            <a:r>
              <a:rPr lang="ru-RU" sz="2400" b="1" dirty="0"/>
              <a:t>, закомплексованность, трудность в общении, неуверенность в своих </a:t>
            </a:r>
            <a:r>
              <a:rPr lang="ru-RU" sz="2400" b="1" dirty="0" smtClean="0"/>
              <a:t>силах</a:t>
            </a:r>
            <a:endParaRPr lang="ru-RU" sz="2400" b="1" dirty="0"/>
          </a:p>
          <a:p>
            <a:r>
              <a:rPr lang="ru-RU" sz="2400" b="1" dirty="0" smtClean="0"/>
              <a:t>склонность </a:t>
            </a:r>
            <a:r>
              <a:rPr lang="ru-RU" sz="2400" b="1" dirty="0"/>
              <a:t>детей подросткового возраста мгновенно «впитывать» все новое и </a:t>
            </a:r>
            <a:r>
              <a:rPr lang="ru-RU" sz="2400" b="1" dirty="0" smtClean="0"/>
              <a:t>интересное</a:t>
            </a:r>
            <a:endParaRPr lang="ru-RU" sz="2400" b="1" dirty="0"/>
          </a:p>
          <a:p>
            <a:r>
              <a:rPr lang="ru-RU" sz="2400" b="1" dirty="0" smtClean="0"/>
              <a:t>стремление </a:t>
            </a:r>
            <a:r>
              <a:rPr lang="ru-RU" sz="2400" b="1" dirty="0"/>
              <a:t>подростка быть «как все»,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    не </a:t>
            </a:r>
            <a:r>
              <a:rPr lang="ru-RU" sz="2400" b="1" dirty="0"/>
              <a:t>отставать от сверстников ни в </a:t>
            </a:r>
            <a:r>
              <a:rPr lang="ru-RU" sz="2400" b="1" dirty="0" smtClean="0"/>
              <a:t>чем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9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934</TotalTime>
  <Words>729</Words>
  <Application>Microsoft Office PowerPoint</Application>
  <PresentationFormat>Экран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ЧТО ТАКОЕ КОМПЬЮТЕРНАЯ ЗАВИСИМОСТЬ?</vt:lpstr>
      <vt:lpstr>КАК ФОРМИРУЕТСЯ КОМПЬЮТЕРНАЯ ЗАВИСИМОСТЬ?</vt:lpstr>
      <vt:lpstr>ПРИЗНАКИ КОМПЬЮТЕРНОЙ ЗАВИСИМОСТИ:</vt:lpstr>
      <vt:lpstr>Презентация PowerPoint</vt:lpstr>
      <vt:lpstr>         СЕТЕГОЛИЗМ</vt:lpstr>
      <vt:lpstr>  ПРИЗНАКИ СЕТЕГОЛИКА</vt:lpstr>
      <vt:lpstr>Презентация PowerPoint</vt:lpstr>
      <vt:lpstr>ОСНОВНЫЕ ПРИЧИНЫ КОМПЬЮТЕРНОЙ ЗАВИСИМОСТИ</vt:lpstr>
      <vt:lpstr> ФИЗИЧЕСКИЕ ОТКЛОНЕНИЯ У БОЛЬНОГО, СТРАДАЮЩЕГО КОМПЬЮТЕРНОЙ ЗАВИСИМОСТЬЮ:</vt:lpstr>
      <vt:lpstr>ЧЕМ ОПАСНА КОМПЬЮТЕРНАЯ ЗАВИСИМОСТЬ?</vt:lpstr>
      <vt:lpstr>КОМПЬЮТЕР – ДРУГ?</vt:lpstr>
      <vt:lpstr> КАК ПОМОЧЬ РЕБЕНКУ ПРЕОДОЛЕТЬ КОМПЬЮТЕРНУЮ ЗАВИСИМОСТЬ?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Оксана</cp:lastModifiedBy>
  <cp:revision>54</cp:revision>
  <dcterms:created xsi:type="dcterms:W3CDTF">2014-11-15T07:29:29Z</dcterms:created>
  <dcterms:modified xsi:type="dcterms:W3CDTF">2022-03-03T07:09:20Z</dcterms:modified>
</cp:coreProperties>
</file>