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0" r:id="rId8"/>
    <p:sldId id="269" r:id="rId9"/>
    <p:sldId id="263" r:id="rId10"/>
    <p:sldId id="268" r:id="rId11"/>
    <p:sldId id="267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101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01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854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047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14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723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682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502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673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28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64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0ED6F-9B09-4E18-AB26-C121FA2660D2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7082-998E-4B55-8619-9648414A7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052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14598" y="57967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«Полезен или вреден шоколад?»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Кириченко Евгения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Класс: 8б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Руководитель: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Котова Татьяна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Венадьевна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химии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34911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Сравнение состава молочного шоколада популярных марок в %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95061893"/>
              </p:ext>
            </p:extLst>
          </p:nvPr>
        </p:nvGraphicFramePr>
        <p:xfrm>
          <a:off x="838200" y="1825625"/>
          <a:ext cx="1038398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857">
                  <a:extLst>
                    <a:ext uri="{9D8B030D-6E8A-4147-A177-3AD203B41FA5}">
                      <a16:colId xmlns="" xmlns:a16="http://schemas.microsoft.com/office/drawing/2014/main" val="951878044"/>
                    </a:ext>
                  </a:extLst>
                </a:gridCol>
                <a:gridCol w="1244561">
                  <a:extLst>
                    <a:ext uri="{9D8B030D-6E8A-4147-A177-3AD203B41FA5}">
                      <a16:colId xmlns="" xmlns:a16="http://schemas.microsoft.com/office/drawing/2014/main" val="2961358094"/>
                    </a:ext>
                  </a:extLst>
                </a:gridCol>
                <a:gridCol w="1487055">
                  <a:extLst>
                    <a:ext uri="{9D8B030D-6E8A-4147-A177-3AD203B41FA5}">
                      <a16:colId xmlns="" xmlns:a16="http://schemas.microsoft.com/office/drawing/2014/main" val="2347456608"/>
                    </a:ext>
                  </a:extLst>
                </a:gridCol>
                <a:gridCol w="1496291">
                  <a:extLst>
                    <a:ext uri="{9D8B030D-6E8A-4147-A177-3AD203B41FA5}">
                      <a16:colId xmlns="" xmlns:a16="http://schemas.microsoft.com/office/drawing/2014/main" val="1741421818"/>
                    </a:ext>
                  </a:extLst>
                </a:gridCol>
                <a:gridCol w="1764145">
                  <a:extLst>
                    <a:ext uri="{9D8B030D-6E8A-4147-A177-3AD203B41FA5}">
                      <a16:colId xmlns="" xmlns:a16="http://schemas.microsoft.com/office/drawing/2014/main" val="1528620468"/>
                    </a:ext>
                  </a:extLst>
                </a:gridCol>
                <a:gridCol w="1644074">
                  <a:extLst>
                    <a:ext uri="{9D8B030D-6E8A-4147-A177-3AD203B41FA5}">
                      <a16:colId xmlns="" xmlns:a16="http://schemas.microsoft.com/office/drawing/2014/main" val="2177516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Марка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Углеводы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r>
                        <a:rPr lang="ru-RU" baseline="0" dirty="0" smtClean="0"/>
                        <a:t> какао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Калорийность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0493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Россия-щедрая душа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9870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Милка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487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Риттер спорт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7915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903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Альпенгольд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433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Аленка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026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8302" y="5115464"/>
            <a:ext cx="987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Вывод. Наиболее калорийный – шоколад «</a:t>
            </a:r>
            <a:r>
              <a:rPr lang="ru-RU" dirty="0" err="1" smtClean="0"/>
              <a:t>Риттерспорт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921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шоколада можно узнать </a:t>
            </a:r>
            <a:r>
              <a:rPr lang="ru-RU" smtClean="0"/>
              <a:t>на обертке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010"/>
          <a:stretch/>
        </p:blipFill>
        <p:spPr>
          <a:xfrm>
            <a:off x="155276" y="2218771"/>
            <a:ext cx="4140679" cy="184432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37" y="1874724"/>
            <a:ext cx="4497587" cy="168971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2" y="4380748"/>
            <a:ext cx="3609612" cy="21582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9244" t="36368" r="36529" b="27159"/>
          <a:stretch/>
        </p:blipFill>
        <p:spPr>
          <a:xfrm>
            <a:off x="7599786" y="4144829"/>
            <a:ext cx="3821588" cy="22906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38574" t="21982" r="40034" b="26517"/>
          <a:stretch/>
        </p:blipFill>
        <p:spPr>
          <a:xfrm>
            <a:off x="4436330" y="3191773"/>
            <a:ext cx="2490528" cy="3372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93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Самостоятельное приготовление шоколада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5674" y="1825625"/>
            <a:ext cx="452812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Рецепт:</a:t>
            </a:r>
          </a:p>
          <a:p>
            <a:r>
              <a:rPr lang="ru-RU" dirty="0" smtClean="0"/>
              <a:t>Масло</a:t>
            </a:r>
          </a:p>
          <a:p>
            <a:r>
              <a:rPr lang="ru-RU" dirty="0" smtClean="0"/>
              <a:t>Молоко</a:t>
            </a:r>
          </a:p>
          <a:p>
            <a:r>
              <a:rPr lang="ru-RU" dirty="0" smtClean="0"/>
              <a:t>Какао</a:t>
            </a:r>
          </a:p>
          <a:p>
            <a:r>
              <a:rPr lang="ru-RU" dirty="0" smtClean="0"/>
              <a:t>Сахар-песок</a:t>
            </a:r>
          </a:p>
          <a:p>
            <a:r>
              <a:rPr lang="ru-RU" dirty="0" smtClean="0"/>
              <a:t>Ванильный сахар</a:t>
            </a:r>
          </a:p>
          <a:p>
            <a:endParaRPr lang="ru-RU" dirty="0"/>
          </a:p>
          <a:p>
            <a:r>
              <a:rPr lang="ru-RU" dirty="0" smtClean="0"/>
              <a:t>Калорийность 357 ккал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632257" cy="4224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93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Самостоятельное приготовление шоколада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118" y="2161743"/>
            <a:ext cx="2884054" cy="3845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2363" y="2152506"/>
            <a:ext cx="2890982" cy="3854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4509" y="2360997"/>
            <a:ext cx="4361872" cy="3271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38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  Шоколад </a:t>
            </a:r>
            <a:r>
              <a:rPr lang="ru-RU" dirty="0"/>
              <a:t>это известное лакомство, которое </a:t>
            </a:r>
            <a:r>
              <a:rPr lang="ru-RU" dirty="0" smtClean="0"/>
              <a:t>содержит тонизирующие вещества;</a:t>
            </a:r>
          </a:p>
          <a:p>
            <a:pPr>
              <a:buNone/>
            </a:pPr>
            <a:r>
              <a:rPr lang="ru-RU" dirty="0" smtClean="0"/>
              <a:t>   Шоколад может </a:t>
            </a:r>
            <a:r>
              <a:rPr lang="ru-RU" dirty="0"/>
              <a:t>принести вред, только при </a:t>
            </a:r>
            <a:r>
              <a:rPr lang="ru-RU" dirty="0" smtClean="0"/>
              <a:t>избыточном потреблении;</a:t>
            </a:r>
            <a:endParaRPr lang="en-US" dirty="0" smtClean="0"/>
          </a:p>
          <a:p>
            <a:pPr>
              <a:buNone/>
            </a:pPr>
            <a:r>
              <a:rPr lang="ru-RU" dirty="0" smtClean="0"/>
              <a:t>   У некоторых людей может быть аллергия </a:t>
            </a:r>
            <a:r>
              <a:rPr lang="ru-RU" smtClean="0"/>
              <a:t>на добавки;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Сделать шоколад в домашних условиях не сложно, но вкус отличается от привычного, также он содержит меньше калорий.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09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такое шоколад?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0872" y="2131867"/>
            <a:ext cx="4832927" cy="4045095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 err="1"/>
              <a:t>Шокола́д</a:t>
            </a:r>
            <a:r>
              <a:rPr lang="ru-RU" dirty="0"/>
              <a:t> — </a:t>
            </a:r>
            <a:r>
              <a:rPr lang="ru-RU" dirty="0" smtClean="0"/>
              <a:t>кондитерское изделие </a:t>
            </a:r>
            <a:r>
              <a:rPr lang="ru-RU" dirty="0"/>
              <a:t>на основе масла какао, являющееся продуктом переработки какао-бобов — семян шоколадного дерева, богатых теобромином и кофеином.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1868"/>
            <a:ext cx="5536688" cy="3114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27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шоколада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001163" y="1579852"/>
            <a:ext cx="4959928" cy="421495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Родиной шоколада, как и дерева какао, является Центральная и Южная Америка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Индейцы </a:t>
            </a:r>
            <a:r>
              <a:rPr lang="ru-RU" dirty="0" smtClean="0"/>
              <a:t>майя</a:t>
            </a:r>
            <a:r>
              <a:rPr lang="ru-RU" dirty="0"/>
              <a:t>, а потом и ацтеки на протяжении многих столетий смешивали молотые и обжаренные какао-бобы с водой, а затем в эту смесь добавляли горький перец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 итоге получали горьковатый, острый пенистый напиток высокой жирности, который пили холодным.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1" y="1579852"/>
            <a:ext cx="6398535" cy="39896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30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шоколада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127" y="191798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Современный период в истории шоколада открыл голландец Конрад </a:t>
            </a:r>
            <a:r>
              <a:rPr lang="ru-RU" dirty="0" err="1"/>
              <a:t>Йоханнес</a:t>
            </a:r>
            <a:r>
              <a:rPr lang="ru-RU" dirty="0"/>
              <a:t> </a:t>
            </a:r>
            <a:r>
              <a:rPr lang="ru-RU" dirty="0" err="1"/>
              <a:t>ван</a:t>
            </a:r>
            <a:r>
              <a:rPr lang="ru-RU" dirty="0"/>
              <a:t> </a:t>
            </a:r>
            <a:r>
              <a:rPr lang="ru-RU" dirty="0" err="1"/>
              <a:t>Хаутен</a:t>
            </a:r>
            <a:r>
              <a:rPr lang="ru-RU" dirty="0"/>
              <a:t>, запатентовавший в 1828 году недорогой </a:t>
            </a:r>
            <a:r>
              <a:rPr lang="ru-RU" dirty="0" smtClean="0"/>
              <a:t>способ.</a:t>
            </a:r>
          </a:p>
          <a:p>
            <a:r>
              <a:rPr lang="ru-RU" dirty="0" err="1" smtClean="0"/>
              <a:t>Известно,что</a:t>
            </a:r>
            <a:r>
              <a:rPr lang="ru-RU" dirty="0" smtClean="0"/>
              <a:t> </a:t>
            </a:r>
            <a:r>
              <a:rPr lang="ru-RU" dirty="0"/>
              <a:t>первый плиточный шоколад был произведён в 1842 году в Бристоле (Великобритания), однако годом ранее французский кондитер Жан </a:t>
            </a:r>
            <a:r>
              <a:rPr lang="ru-RU" dirty="0" err="1"/>
              <a:t>Пьетре</a:t>
            </a:r>
            <a:r>
              <a:rPr lang="ru-RU" dirty="0"/>
              <a:t> уже получил твёрдый шоколад.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7" y="1917988"/>
            <a:ext cx="5783150" cy="3540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55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Изготовление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8654" y="1770207"/>
            <a:ext cx="4685145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процессе обработки бобы очищают, сортируют и обжаривают, дробят в крупку, которую размалывают в жидкую массу.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процессе технологической обработки из какао-бобов получают полуфабрикат — какао тёртое. </a:t>
            </a:r>
            <a:endParaRPr lang="ru-RU" dirty="0" smtClean="0"/>
          </a:p>
          <a:p>
            <a:r>
              <a:rPr lang="ru-RU" dirty="0" smtClean="0"/>
              <a:t>Шоколадная </a:t>
            </a:r>
            <a:r>
              <a:rPr lang="ru-RU" dirty="0"/>
              <a:t>масса изготавливается из смеси сахара (как правило, сахарной пудры), тёртого какао и масла какао, с добавлением вкусовых и ароматических ингредиентов.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1770207"/>
            <a:ext cx="6017450" cy="4007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5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Влияние на здоровье человека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dirty="0"/>
              <a:t>+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Шоколад содержит вещества из группы </a:t>
            </a:r>
            <a:r>
              <a:rPr lang="ru-RU" dirty="0" err="1"/>
              <a:t>флавоноидов</a:t>
            </a:r>
            <a:r>
              <a:rPr lang="ru-RU" dirty="0" smtClean="0"/>
              <a:t>,</a:t>
            </a:r>
            <a:r>
              <a:rPr lang="ru-RU" dirty="0"/>
              <a:t> они полезны для сердца и </a:t>
            </a:r>
            <a:r>
              <a:rPr lang="ru-RU" dirty="0" smtClean="0"/>
              <a:t>сосудов.</a:t>
            </a:r>
          </a:p>
          <a:p>
            <a:r>
              <a:rPr lang="ru-RU" dirty="0" smtClean="0"/>
              <a:t>Также шоколад, поднимает настроение и обладает тонизирующим эффектом.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dirty="0" smtClean="0"/>
              <a:t>-</a:t>
            </a:r>
            <a:endParaRPr lang="ru-RU" sz="96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В состав шоколада входит большое количество жира и сахара (27 г и 54 г соответственно на 100 г тёмного шоколада), поэтому его чрезмерное потребление приводит к ожирению. </a:t>
            </a:r>
          </a:p>
        </p:txBody>
      </p:sp>
    </p:spTree>
    <p:extLst>
      <p:ext uri="{BB962C8B-B14F-4D97-AF65-F5344CB8AC3E}">
        <p14:creationId xmlns="" xmlns:p14="http://schemas.microsoft.com/office/powerpoint/2010/main" val="19572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Влияние на здоровье человека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80626" y="1825625"/>
            <a:ext cx="6773174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/>
              <a:t>Несмотря на всю пользу шоколада, его помощь в борьбе с депрессивным настроением, усталостью и стрессами, продукт является сильнейшим аллергеном.</a:t>
            </a:r>
          </a:p>
          <a:p>
            <a:r>
              <a:rPr lang="ru-RU" sz="2400" dirty="0" smtClean="0"/>
              <a:t>Аллергия на шоколад развивается совсем не на главные его компоненты – какао-масло и какао-бобы. </a:t>
            </a:r>
          </a:p>
          <a:p>
            <a:r>
              <a:rPr lang="ru-RU" sz="2400" dirty="0" smtClean="0"/>
              <a:t>Причина кроется в добавках, которых с каждым разом становится больше в этом вкусном продукте.</a:t>
            </a:r>
          </a:p>
          <a:p>
            <a:r>
              <a:rPr lang="ru-RU" sz="2400" dirty="0" smtClean="0"/>
              <a:t>Это :масла кокосового и пальмового </a:t>
            </a:r>
            <a:r>
              <a:rPr lang="ru-RU" sz="2400" dirty="0" err="1" smtClean="0"/>
              <a:t>деревьев,сухое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молоко,лактоза</a:t>
            </a:r>
            <a:r>
              <a:rPr lang="ru-RU" sz="2400" dirty="0" smtClean="0"/>
              <a:t>, непереносимая для многих детей и взрослых — ещё один аллерген. В составе почти всего шоколада есть соевое молоко (лецитин</a:t>
            </a:r>
            <a:r>
              <a:rPr lang="en-US" sz="2400" dirty="0" smtClean="0"/>
              <a:t>)</a:t>
            </a:r>
            <a:r>
              <a:rPr lang="ru-RU" sz="2400" dirty="0" smtClean="0"/>
              <a:t> Наполнители, консерванты, усилители вкуса — всё это продукты-аллергены.</a:t>
            </a:r>
          </a:p>
          <a:p>
            <a:endParaRPr lang="ru-RU" dirty="0"/>
          </a:p>
        </p:txBody>
      </p:sp>
      <p:pic>
        <p:nvPicPr>
          <p:cNvPr id="1028" name="Picture 4" descr="https://avatars.mds.yandex.net/get-turbo/4428162/rth8931e5bd4f6ee3c20d485d10faa73d58/max_g480_c12_r16x9_pd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840" y="2030142"/>
            <a:ext cx="4229100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Вещества, которые находятся в какао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39" y="2161308"/>
            <a:ext cx="5385370" cy="4529143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5" y="1464509"/>
            <a:ext cx="6533038" cy="305601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15" t="31373" r="46606" b="16101"/>
          <a:stretch/>
        </p:blipFill>
        <p:spPr>
          <a:xfrm>
            <a:off x="1061407" y="4260106"/>
            <a:ext cx="2707030" cy="24303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90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Практическая часть. Анкетирование.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3883887"/>
              </p:ext>
            </p:extLst>
          </p:nvPr>
        </p:nvGraphicFramePr>
        <p:xfrm>
          <a:off x="838202" y="1690688"/>
          <a:ext cx="10374743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611">
                  <a:extLst>
                    <a:ext uri="{9D8B030D-6E8A-4147-A177-3AD203B41FA5}">
                      <a16:colId xmlns="" xmlns:a16="http://schemas.microsoft.com/office/drawing/2014/main" val="764443088"/>
                    </a:ext>
                  </a:extLst>
                </a:gridCol>
                <a:gridCol w="1997017">
                  <a:extLst>
                    <a:ext uri="{9D8B030D-6E8A-4147-A177-3AD203B41FA5}">
                      <a16:colId xmlns="" xmlns:a16="http://schemas.microsoft.com/office/drawing/2014/main" val="170100120"/>
                    </a:ext>
                  </a:extLst>
                </a:gridCol>
                <a:gridCol w="1530814">
                  <a:extLst>
                    <a:ext uri="{9D8B030D-6E8A-4147-A177-3AD203B41FA5}">
                      <a16:colId xmlns="" xmlns:a16="http://schemas.microsoft.com/office/drawing/2014/main" val="140600255"/>
                    </a:ext>
                  </a:extLst>
                </a:gridCol>
                <a:gridCol w="1530814">
                  <a:extLst>
                    <a:ext uri="{9D8B030D-6E8A-4147-A177-3AD203B41FA5}">
                      <a16:colId xmlns="" xmlns:a16="http://schemas.microsoft.com/office/drawing/2014/main" val="2913824596"/>
                    </a:ext>
                  </a:extLst>
                </a:gridCol>
                <a:gridCol w="1530814">
                  <a:extLst>
                    <a:ext uri="{9D8B030D-6E8A-4147-A177-3AD203B41FA5}">
                      <a16:colId xmlns="" xmlns:a16="http://schemas.microsoft.com/office/drawing/2014/main" val="3706730256"/>
                    </a:ext>
                  </a:extLst>
                </a:gridCol>
                <a:gridCol w="2720673">
                  <a:extLst>
                    <a:ext uri="{9D8B030D-6E8A-4147-A177-3AD203B41FA5}">
                      <a16:colId xmlns="" xmlns:a16="http://schemas.microsoft.com/office/drawing/2014/main" val="3628478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ответы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Какие марки шоколада вы предпочитаете?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Считаете ли вы что шоколад это польза?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Считаете ли вы что шоколад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</a:rPr>
                        <a:t> приносит вред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?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Вы ориентируетесь на цену?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Вы читаете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</a:rPr>
                        <a:t> что написано на этикетке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?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1904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Милка», «Альпенгольд», «Особый», «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Ритерспорт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», «Россия щедрая душа», «Аленка».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9324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093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527</Words>
  <Application>Microsoft Office PowerPoint</Application>
  <PresentationFormat>Произвольный</PresentationFormat>
  <Paragraphs>105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«Полезен или вреден шоколад?»</vt:lpstr>
      <vt:lpstr>Что такое шоколад?</vt:lpstr>
      <vt:lpstr>История шоколада</vt:lpstr>
      <vt:lpstr>История шоколада</vt:lpstr>
      <vt:lpstr>Изготовление</vt:lpstr>
      <vt:lpstr>Влияние на здоровье человека</vt:lpstr>
      <vt:lpstr>Влияние на здоровье человека</vt:lpstr>
      <vt:lpstr>Вещества, которые находятся в какао</vt:lpstr>
      <vt:lpstr>Практическая часть. Анкетирование.</vt:lpstr>
      <vt:lpstr>Сравнение состава молочного шоколада популярных марок в %</vt:lpstr>
      <vt:lpstr>Состав шоколада можно узнать на обертке</vt:lpstr>
      <vt:lpstr>Самостоятельное приготовление шоколада</vt:lpstr>
      <vt:lpstr>Самостоятельное приготовление шоколада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Сотрудник</dc:creator>
  <cp:lastModifiedBy>Пользователь Windows</cp:lastModifiedBy>
  <cp:revision>46</cp:revision>
  <dcterms:created xsi:type="dcterms:W3CDTF">2021-03-22T13:04:55Z</dcterms:created>
  <dcterms:modified xsi:type="dcterms:W3CDTF">2023-02-19T17:26:12Z</dcterms:modified>
</cp:coreProperties>
</file>