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7" r:id="rId2"/>
    <p:sldId id="257" r:id="rId3"/>
    <p:sldId id="261" r:id="rId4"/>
    <p:sldId id="266" r:id="rId5"/>
    <p:sldId id="260" r:id="rId6"/>
    <p:sldId id="271" r:id="rId7"/>
    <p:sldId id="268" r:id="rId8"/>
    <p:sldId id="272" r:id="rId9"/>
    <p:sldId id="273" r:id="rId10"/>
    <p:sldId id="274" r:id="rId11"/>
    <p:sldId id="275" r:id="rId12"/>
    <p:sldId id="291" r:id="rId13"/>
    <p:sldId id="276" r:id="rId14"/>
    <p:sldId id="277" r:id="rId15"/>
    <p:sldId id="278" r:id="rId16"/>
    <p:sldId id="280" r:id="rId17"/>
    <p:sldId id="290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6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Участие в общешкольных мероприятиях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Принимаю участие практически во всех мероприятиях, проводимых в школе</c:v>
                </c:pt>
                <c:pt idx="1">
                  <c:v>Принимаю участие в отдельных мероприятиях, которые вызывают у меня интерес</c:v>
                </c:pt>
                <c:pt idx="2">
                  <c:v>Принимаю участие по принуждению, без особого интереса</c:v>
                </c:pt>
                <c:pt idx="3">
                  <c:v>Не принимаю участия в мероприятиях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19</c:v>
                </c:pt>
                <c:pt idx="1">
                  <c:v>50</c:v>
                </c:pt>
                <c:pt idx="2">
                  <c:v>17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0B-4C29-872A-07D86EA786F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условиями обучения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Лист1!$A$1:$A$5</c:f>
              <c:strCache>
                <c:ptCount val="5"/>
                <c:pt idx="0">
                  <c:v>высоко</c:v>
                </c:pt>
                <c:pt idx="1">
                  <c:v>средне</c:v>
                </c:pt>
                <c:pt idx="2">
                  <c:v>низко</c:v>
                </c:pt>
                <c:pt idx="3">
                  <c:v>затрудняюсь ответить</c:v>
                </c:pt>
                <c:pt idx="4">
                  <c:v>другое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24</c:v>
                </c:pt>
                <c:pt idx="1">
                  <c:v>62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6-45AF-9DFB-FE79A5A6FE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Факторы удовлетворения при обучении</a:t>
            </a:r>
            <a:endParaRPr lang="ru-RU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Лист1!$A$21:$A$30</c:f>
              <c:strCache>
                <c:ptCount val="10"/>
                <c:pt idx="0">
                  <c:v>Взаимоотношений со сверстниками</c:v>
                </c:pt>
                <c:pt idx="1">
                  <c:v>Атмосферы в классе</c:v>
                </c:pt>
                <c:pt idx="2">
                  <c:v>От своих учебных результатов</c:v>
                </c:pt>
                <c:pt idx="3">
                  <c:v>Учебного процесса в целом</c:v>
                </c:pt>
                <c:pt idx="4">
                  <c:v>Взаимоотношений с педагогами</c:v>
                </c:pt>
                <c:pt idx="5">
                  <c:v>Возможности проявить себя, свои способности и умения</c:v>
                </c:pt>
                <c:pt idx="6">
                  <c:v>Успехов в олимпиадах, конкурсах, спортивных соревнованиях</c:v>
                </c:pt>
                <c:pt idx="7">
                  <c:v>Школьных и классных дел</c:v>
                </c:pt>
                <c:pt idx="8">
                  <c:v>Ощущения причастности к жизни школы</c:v>
                </c:pt>
                <c:pt idx="9">
                  <c:v>Уровня требований</c:v>
                </c:pt>
              </c:strCache>
            </c:strRef>
          </c:cat>
          <c:val>
            <c:numRef>
              <c:f>Лист1!$B$21:$B$30</c:f>
              <c:numCache>
                <c:formatCode>General</c:formatCode>
                <c:ptCount val="10"/>
                <c:pt idx="0">
                  <c:v>47</c:v>
                </c:pt>
                <c:pt idx="1">
                  <c:v>45</c:v>
                </c:pt>
                <c:pt idx="2">
                  <c:v>38</c:v>
                </c:pt>
                <c:pt idx="3">
                  <c:v>27</c:v>
                </c:pt>
                <c:pt idx="4">
                  <c:v>27</c:v>
                </c:pt>
                <c:pt idx="5">
                  <c:v>23</c:v>
                </c:pt>
                <c:pt idx="6">
                  <c:v>14</c:v>
                </c:pt>
                <c:pt idx="7">
                  <c:v>16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5-464E-909F-E413B5035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50432"/>
        <c:axId val="138138688"/>
      </c:barChart>
      <c:catAx>
        <c:axId val="138450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138688"/>
        <c:crosses val="autoZero"/>
        <c:auto val="1"/>
        <c:lblAlgn val="ctr"/>
        <c:lblOffset val="100"/>
        <c:noMultiLvlLbl val="0"/>
      </c:catAx>
      <c:valAx>
        <c:axId val="13813868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38450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Факторы мотивации</a:t>
            </a:r>
            <a:endParaRPr lang="ru-RU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Лист1!$A$33:$A$38</c:f>
              <c:strCache>
                <c:ptCount val="6"/>
                <c:pt idx="0">
                  <c:v>Личностный рост</c:v>
                </c:pt>
                <c:pt idx="1">
                  <c:v>Любознательность</c:v>
                </c:pt>
                <c:pt idx="2">
                  <c:v>Ожидания родителей</c:v>
                </c:pt>
                <c:pt idx="3">
                  <c:v>Желание соответствовать сверстникам</c:v>
                </c:pt>
                <c:pt idx="4">
                  <c:v>Симпатия к преподавателям</c:v>
                </c:pt>
                <c:pt idx="5">
                  <c:v>Другое</c:v>
                </c:pt>
              </c:strCache>
            </c:strRef>
          </c:cat>
          <c:val>
            <c:numRef>
              <c:f>Лист1!$B$33:$B$38</c:f>
              <c:numCache>
                <c:formatCode>General</c:formatCode>
                <c:ptCount val="6"/>
                <c:pt idx="0">
                  <c:v>84</c:v>
                </c:pt>
                <c:pt idx="1">
                  <c:v>54</c:v>
                </c:pt>
                <c:pt idx="2">
                  <c:v>51</c:v>
                </c:pt>
                <c:pt idx="3">
                  <c:v>25</c:v>
                </c:pt>
                <c:pt idx="4">
                  <c:v>16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D-42A7-845B-238CE49D75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8451968"/>
        <c:axId val="138140992"/>
      </c:barChart>
      <c:catAx>
        <c:axId val="138451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140992"/>
        <c:crosses val="autoZero"/>
        <c:auto val="1"/>
        <c:lblAlgn val="ctr"/>
        <c:lblOffset val="100"/>
        <c:noMultiLvlLbl val="0"/>
      </c:catAx>
      <c:valAx>
        <c:axId val="138140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4519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Направленность учебного процесса</a:t>
            </a:r>
            <a:endParaRPr lang="ru-RU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Лист1!$A$43:$A$50</c:f>
              <c:strCache>
                <c:ptCount val="8"/>
                <c:pt idx="0">
                  <c:v>Получение фундаментальных знаний</c:v>
                </c:pt>
                <c:pt idx="1">
                  <c:v>Получение знаний, являющихся основой личностного развития</c:v>
                </c:pt>
                <c:pt idx="2">
                  <c:v>Развитие креативного мышления</c:v>
                </c:pt>
                <c:pt idx="3">
                  <c:v>Расширение права выбора учащимися форм и профиля получения образования</c:v>
                </c:pt>
                <c:pt idx="4">
                  <c:v>Достижение сотрудничества учителей и учащихся</c:v>
                </c:pt>
                <c:pt idx="5">
                  <c:v>Овладение информационными технологиями</c:v>
                </c:pt>
                <c:pt idx="6">
                  <c:v>Внедрение в учебный процесс новых образовательных технологий</c:v>
                </c:pt>
                <c:pt idx="7">
                  <c:v>Другое</c:v>
                </c:pt>
              </c:strCache>
            </c:strRef>
          </c:cat>
          <c:val>
            <c:numRef>
              <c:f>Лист1!$B$43:$B$50</c:f>
              <c:numCache>
                <c:formatCode>General</c:formatCode>
                <c:ptCount val="8"/>
                <c:pt idx="0">
                  <c:v>66</c:v>
                </c:pt>
                <c:pt idx="1">
                  <c:v>54</c:v>
                </c:pt>
                <c:pt idx="2">
                  <c:v>36</c:v>
                </c:pt>
                <c:pt idx="3">
                  <c:v>29</c:v>
                </c:pt>
                <c:pt idx="4">
                  <c:v>20</c:v>
                </c:pt>
                <c:pt idx="5">
                  <c:v>18</c:v>
                </c:pt>
                <c:pt idx="6">
                  <c:v>12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F-4D8F-94E7-DDFBF9409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55392"/>
        <c:axId val="138847936"/>
      </c:barChart>
      <c:catAx>
        <c:axId val="1385553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847936"/>
        <c:crosses val="autoZero"/>
        <c:auto val="1"/>
        <c:lblAlgn val="ctr"/>
        <c:lblOffset val="100"/>
        <c:noMultiLvlLbl val="0"/>
      </c:catAx>
      <c:valAx>
        <c:axId val="1388479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38555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Обучение способствует</a:t>
            </a:r>
            <a:endParaRPr lang="ru-RU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Лист1!$A$54:$A$61</c:f>
              <c:strCache>
                <c:ptCount val="8"/>
                <c:pt idx="0">
                  <c:v>Развитию способностей</c:v>
                </c:pt>
                <c:pt idx="1">
                  <c:v>Выбору профессии</c:v>
                </c:pt>
                <c:pt idx="2">
                  <c:v>Социализации и адаптации</c:v>
                </c:pt>
                <c:pt idx="3">
                  <c:v>Развитию умения общаться</c:v>
                </c:pt>
                <c:pt idx="4">
                  <c:v>Преодолению трудностей в жизни</c:v>
                </c:pt>
                <c:pt idx="5">
                  <c:v>Приобретению социально-нравственных ценностей</c:v>
                </c:pt>
                <c:pt idx="6">
                  <c:v>Умению творчески мыслить</c:v>
                </c:pt>
                <c:pt idx="7">
                  <c:v>Улучшению отношений со сверстниками</c:v>
                </c:pt>
              </c:strCache>
            </c:strRef>
          </c:cat>
          <c:val>
            <c:numRef>
              <c:f>Лист1!$B$54:$B$61</c:f>
              <c:numCache>
                <c:formatCode>General</c:formatCode>
                <c:ptCount val="8"/>
                <c:pt idx="0">
                  <c:v>50</c:v>
                </c:pt>
                <c:pt idx="1">
                  <c:v>58</c:v>
                </c:pt>
                <c:pt idx="2">
                  <c:v>50</c:v>
                </c:pt>
                <c:pt idx="3">
                  <c:v>39</c:v>
                </c:pt>
                <c:pt idx="4">
                  <c:v>20</c:v>
                </c:pt>
                <c:pt idx="5">
                  <c:v>19</c:v>
                </c:pt>
                <c:pt idx="6">
                  <c:v>18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E-455E-87A2-E5F2640FB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56928"/>
        <c:axId val="138850240"/>
      </c:barChart>
      <c:catAx>
        <c:axId val="1385569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850240"/>
        <c:crosses val="autoZero"/>
        <c:auto val="1"/>
        <c:lblAlgn val="ctr"/>
        <c:lblOffset val="100"/>
        <c:noMultiLvlLbl val="0"/>
      </c:catAx>
      <c:valAx>
        <c:axId val="1388502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38556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Состояние образовательной среды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Лист1!$A$67</c:f>
              <c:strCache>
                <c:ptCount val="1"/>
                <c:pt idx="0">
                  <c:v>Взаимопонимание и взаимодействие обучающихся и педагогов</c:v>
                </c:pt>
              </c:strCache>
            </c:strRef>
          </c:tx>
          <c:invertIfNegative val="0"/>
          <c:cat>
            <c:strRef>
              <c:f>Лист1!$B$66:$E$66</c:f>
              <c:strCache>
                <c:ptCount val="4"/>
                <c:pt idx="0">
                  <c:v>высоко</c:v>
                </c:pt>
                <c:pt idx="1">
                  <c:v>средне</c:v>
                </c:pt>
                <c:pt idx="2">
                  <c:v>низко</c:v>
                </c:pt>
                <c:pt idx="3">
                  <c:v>затр.ответить</c:v>
                </c:pt>
              </c:strCache>
            </c:strRef>
          </c:cat>
          <c:val>
            <c:numRef>
              <c:f>Лист1!$B$67:$E$67</c:f>
              <c:numCache>
                <c:formatCode>General</c:formatCode>
                <c:ptCount val="4"/>
                <c:pt idx="0">
                  <c:v>32</c:v>
                </c:pt>
                <c:pt idx="1">
                  <c:v>50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3-4FF6-B355-93C4AD861088}"/>
            </c:ext>
          </c:extLst>
        </c:ser>
        <c:ser>
          <c:idx val="1"/>
          <c:order val="1"/>
          <c:tx>
            <c:strRef>
              <c:f>Лист1!$A$68</c:f>
              <c:strCache>
                <c:ptCount val="1"/>
                <c:pt idx="0">
                  <c:v>Организация учебного процесса</c:v>
                </c:pt>
              </c:strCache>
            </c:strRef>
          </c:tx>
          <c:invertIfNegative val="0"/>
          <c:cat>
            <c:strRef>
              <c:f>Лист1!$B$66:$E$66</c:f>
              <c:strCache>
                <c:ptCount val="4"/>
                <c:pt idx="0">
                  <c:v>высоко</c:v>
                </c:pt>
                <c:pt idx="1">
                  <c:v>средне</c:v>
                </c:pt>
                <c:pt idx="2">
                  <c:v>низко</c:v>
                </c:pt>
                <c:pt idx="3">
                  <c:v>затр.ответить</c:v>
                </c:pt>
              </c:strCache>
            </c:strRef>
          </c:cat>
          <c:val>
            <c:numRef>
              <c:f>Лист1!$B$68:$E$68</c:f>
              <c:numCache>
                <c:formatCode>General</c:formatCode>
                <c:ptCount val="4"/>
                <c:pt idx="0">
                  <c:v>32</c:v>
                </c:pt>
                <c:pt idx="1">
                  <c:v>50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3-4FF6-B355-93C4AD861088}"/>
            </c:ext>
          </c:extLst>
        </c:ser>
        <c:ser>
          <c:idx val="2"/>
          <c:order val="2"/>
          <c:tx>
            <c:strRef>
              <c:f>Лист1!$A$69</c:f>
              <c:strCache>
                <c:ptCount val="1"/>
                <c:pt idx="0">
                  <c:v>Формы и методы организации занятий (уроки, дискуссии, конференции, экскурсии и т.п.)</c:v>
                </c:pt>
              </c:strCache>
            </c:strRef>
          </c:tx>
          <c:invertIfNegative val="0"/>
          <c:cat>
            <c:strRef>
              <c:f>Лист1!$B$66:$E$66</c:f>
              <c:strCache>
                <c:ptCount val="4"/>
                <c:pt idx="0">
                  <c:v>высоко</c:v>
                </c:pt>
                <c:pt idx="1">
                  <c:v>средне</c:v>
                </c:pt>
                <c:pt idx="2">
                  <c:v>низко</c:v>
                </c:pt>
                <c:pt idx="3">
                  <c:v>затр.ответить</c:v>
                </c:pt>
              </c:strCache>
            </c:strRef>
          </c:cat>
          <c:val>
            <c:numRef>
              <c:f>Лист1!$B$69:$E$69</c:f>
              <c:numCache>
                <c:formatCode>General</c:formatCode>
                <c:ptCount val="4"/>
                <c:pt idx="0">
                  <c:v>29</c:v>
                </c:pt>
                <c:pt idx="1">
                  <c:v>52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E3-4FF6-B355-93C4AD861088}"/>
            </c:ext>
          </c:extLst>
        </c:ser>
        <c:ser>
          <c:idx val="3"/>
          <c:order val="3"/>
          <c:tx>
            <c:strRef>
              <c:f>Лист1!$A$70</c:f>
              <c:strCache>
                <c:ptCount val="1"/>
                <c:pt idx="0">
                  <c:v>Внеклассная воспитательная работа</c:v>
                </c:pt>
              </c:strCache>
            </c:strRef>
          </c:tx>
          <c:invertIfNegative val="0"/>
          <c:cat>
            <c:strRef>
              <c:f>Лист1!$B$66:$E$66</c:f>
              <c:strCache>
                <c:ptCount val="4"/>
                <c:pt idx="0">
                  <c:v>высоко</c:v>
                </c:pt>
                <c:pt idx="1">
                  <c:v>средне</c:v>
                </c:pt>
                <c:pt idx="2">
                  <c:v>низко</c:v>
                </c:pt>
                <c:pt idx="3">
                  <c:v>затр.ответить</c:v>
                </c:pt>
              </c:strCache>
            </c:strRef>
          </c:cat>
          <c:val>
            <c:numRef>
              <c:f>Лист1!$B$70:$E$70</c:f>
              <c:numCache>
                <c:formatCode>General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35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E3-4FF6-B355-93C4AD861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38870784"/>
        <c:axId val="138852544"/>
      </c:barChart>
      <c:catAx>
        <c:axId val="138870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8852544"/>
        <c:crosses val="autoZero"/>
        <c:auto val="1"/>
        <c:lblAlgn val="ctr"/>
        <c:lblOffset val="100"/>
        <c:noMultiLvlLbl val="0"/>
      </c:catAx>
      <c:valAx>
        <c:axId val="1388525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38870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Социальная роль ученика в школьной</a:t>
            </a:r>
            <a:r>
              <a:rPr lang="ru-RU" baseline="0" dirty="0" smtClean="0"/>
              <a:t> жизни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Лист1!$A$30:$A$34</c:f>
              <c:strCache>
                <c:ptCount val="5"/>
                <c:pt idx="0">
                  <c:v>лидер и организатор</c:v>
                </c:pt>
                <c:pt idx="1">
                  <c:v>активный участник происходящего</c:v>
                </c:pt>
                <c:pt idx="2">
                  <c:v>достойный исполнитель</c:v>
                </c:pt>
                <c:pt idx="3">
                  <c:v>заинтересованный наблюдатель</c:v>
                </c:pt>
                <c:pt idx="4">
                  <c:v>отстраненный наблюдатель</c:v>
                </c:pt>
              </c:strCache>
            </c:strRef>
          </c:cat>
          <c:val>
            <c:numRef>
              <c:f>Лист1!$B$30:$B$34</c:f>
              <c:numCache>
                <c:formatCode>General</c:formatCode>
                <c:ptCount val="5"/>
                <c:pt idx="0">
                  <c:v>12</c:v>
                </c:pt>
                <c:pt idx="1">
                  <c:v>35</c:v>
                </c:pt>
                <c:pt idx="2">
                  <c:v>16</c:v>
                </c:pt>
                <c:pt idx="3">
                  <c:v>24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E-4040-875C-EC67ADCFC1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Совершенствование воспитательной работы</a:t>
            </a:r>
            <a:endParaRPr lang="ru-RU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Лист1!$A$41:$A$45</c:f>
              <c:strCache>
                <c:ptCount val="5"/>
                <c:pt idx="0">
                  <c:v>увеличить количество воспитательных мероприятий</c:v>
                </c:pt>
                <c:pt idx="1">
                  <c:v>учитывать мнение учащихся при планировании мероприятий</c:v>
                </c:pt>
                <c:pt idx="2">
                  <c:v>усилить взаимодействие с другими учебными заведениями для проведения культурно-массовых и воспитательных мероприятий</c:v>
                </c:pt>
                <c:pt idx="3">
                  <c:v>повысить уровень информированности учащихся о мероприятиях, проводимых в школах</c:v>
                </c:pt>
                <c:pt idx="4">
                  <c:v>другое</c:v>
                </c:pt>
              </c:strCache>
            </c:strRef>
          </c:cat>
          <c:val>
            <c:numRef>
              <c:f>Лист1!$B$41:$B$45</c:f>
              <c:numCache>
                <c:formatCode>General</c:formatCode>
                <c:ptCount val="5"/>
                <c:pt idx="0">
                  <c:v>22</c:v>
                </c:pt>
                <c:pt idx="1">
                  <c:v>68</c:v>
                </c:pt>
                <c:pt idx="2">
                  <c:v>39</c:v>
                </c:pt>
                <c:pt idx="3">
                  <c:v>36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6-4C2C-BF4C-77B733F782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211968"/>
        <c:axId val="90299712"/>
      </c:barChart>
      <c:catAx>
        <c:axId val="136211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0299712"/>
        <c:crosses val="autoZero"/>
        <c:auto val="1"/>
        <c:lblAlgn val="ctr"/>
        <c:lblOffset val="100"/>
        <c:noMultiLvlLbl val="0"/>
      </c:catAx>
      <c:valAx>
        <c:axId val="90299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2119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 патриот?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Лист1!$A$60:$A$64</c:f>
              <c:strCache>
                <c:ptCount val="5"/>
                <c:pt idx="0">
                  <c:v>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Нет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Лист1!$B$60:$B$64</c:f>
              <c:numCache>
                <c:formatCode>General</c:formatCode>
                <c:ptCount val="5"/>
                <c:pt idx="0">
                  <c:v>14</c:v>
                </c:pt>
                <c:pt idx="1">
                  <c:v>36</c:v>
                </c:pt>
                <c:pt idx="2">
                  <c:v>19</c:v>
                </c:pt>
                <c:pt idx="3">
                  <c:v>16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3-4087-B8D0-444650E4A8D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Развитие патриотизма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Лист1!$A$78:$A$85</c:f>
              <c:strCache>
                <c:ptCount val="8"/>
                <c:pt idx="0">
                  <c:v>активно заниматься патриотическим воспитанием в образовательных …</c:v>
                </c:pt>
                <c:pt idx="1">
                  <c:v>оказывать помощь патриотическим объединениям, клубам, детским и …</c:v>
                </c:pt>
                <c:pt idx="2">
                  <c:v>изменить отношение к патриотизму и патриотическому воспитанию в средствах …</c:v>
                </c:pt>
                <c:pt idx="3">
                  <c:v>развивать и поддерживать патриотическую работу на местном и региональном уровнях</c:v>
                </c:pt>
                <c:pt idx="4">
                  <c:v>усилить патриотическую работу с молодежью со стороны армии, мвд и т.д.</c:v>
                </c:pt>
                <c:pt idx="6">
                  <c:v>предоставить больше возможностей русской православной церкви и другим …</c:v>
                </c:pt>
                <c:pt idx="7">
                  <c:v>Другое</c:v>
                </c:pt>
              </c:strCache>
            </c:strRef>
          </c:cat>
          <c:val>
            <c:numRef>
              <c:f>Лист1!$B$78:$B$85</c:f>
              <c:numCache>
                <c:formatCode>General</c:formatCode>
                <c:ptCount val="8"/>
                <c:pt idx="0">
                  <c:v>40</c:v>
                </c:pt>
                <c:pt idx="1">
                  <c:v>36</c:v>
                </c:pt>
                <c:pt idx="2">
                  <c:v>33</c:v>
                </c:pt>
                <c:pt idx="3">
                  <c:v>31</c:v>
                </c:pt>
                <c:pt idx="4">
                  <c:v>21</c:v>
                </c:pt>
                <c:pt idx="6">
                  <c:v>9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5-4540-92AD-54A0010094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7968640"/>
        <c:axId val="138266304"/>
      </c:barChart>
      <c:catAx>
        <c:axId val="137968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266304"/>
        <c:crosses val="autoZero"/>
        <c:auto val="1"/>
        <c:lblAlgn val="l"/>
        <c:lblOffset val="100"/>
        <c:noMultiLvlLbl val="0"/>
      </c:catAx>
      <c:valAx>
        <c:axId val="138266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796864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Понятие гражданственность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Лист1!$A$98:$A$102</c:f>
              <c:strCache>
                <c:ptCount val="5"/>
                <c:pt idx="0">
                  <c:v>Нравственная позиция, выражающаяся в чувстве долга и ответственности человека перед гражданским коллективом...</c:v>
                </c:pt>
                <c:pt idx="1">
                  <c:v>Политическая, общественная активность, готовность к самостоятельным, продуктивным действиям</c:v>
                </c:pt>
                <c:pt idx="2">
                  <c:v>Позиция соблюдения законов государства, уважения прав и свобод людей</c:v>
                </c:pt>
                <c:pt idx="3">
                  <c:v>Особое ощущение гордости, уважения при соотнесения себя как гражданина страны</c:v>
                </c:pt>
                <c:pt idx="4">
                  <c:v>Другое</c:v>
                </c:pt>
              </c:strCache>
            </c:strRef>
          </c:cat>
          <c:val>
            <c:numRef>
              <c:f>Лист1!$B$98:$B$102</c:f>
              <c:numCache>
                <c:formatCode>General</c:formatCode>
                <c:ptCount val="5"/>
                <c:pt idx="0">
                  <c:v>33</c:v>
                </c:pt>
                <c:pt idx="1">
                  <c:v>14</c:v>
                </c:pt>
                <c:pt idx="2">
                  <c:v>43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0-4DA6-8A36-B234C10C8C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Лист1!$A$109:$A$113</c:f>
              <c:strCache>
                <c:ptCount val="5"/>
                <c:pt idx="0">
                  <c:v>активное предоставление и
отстаивание личной
гражданской позиции.</c:v>
                </c:pt>
                <c:pt idx="1">
                  <c:v>участие в общественно значимых мероприятиях, акциях, парадах</c:v>
                </c:pt>
                <c:pt idx="2">
                  <c:v>соблюдение государственного законодательства, уважение прав и свобод других людей.</c:v>
                </c:pt>
                <c:pt idx="3">
                  <c:v>ни в чем не выражается.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Лист1!$B$109:$B$113</c:f>
              <c:numCache>
                <c:formatCode>General</c:formatCode>
                <c:ptCount val="5"/>
                <c:pt idx="0">
                  <c:v>19</c:v>
                </c:pt>
                <c:pt idx="1">
                  <c:v>11</c:v>
                </c:pt>
                <c:pt idx="2">
                  <c:v>49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B-4DBE-B728-E8DF561FB60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Гражданин России</a:t>
            </a:r>
            <a:endParaRPr lang="ru-RU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Лист1!$A$116:$A$121</c:f>
              <c:strCache>
                <c:ptCount val="6"/>
                <c:pt idx="0">
                  <c:v>никогда об этом не забываю</c:v>
                </c:pt>
                <c:pt idx="1">
                  <c:v>часто об этом задумываюсь</c:v>
                </c:pt>
                <c:pt idx="2">
                  <c:v>иногда об этом задумываюсь</c:v>
                </c:pt>
                <c:pt idx="3">
                  <c:v>редко об этом задумываюсь</c:v>
                </c:pt>
                <c:pt idx="4">
                  <c:v>никогда не задумываюсь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Лист1!$B$116:$B$121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27</c:v>
                </c:pt>
                <c:pt idx="3">
                  <c:v>26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1-4076-8114-38FF0F5BF1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8180096"/>
        <c:axId val="138272064"/>
      </c:barChart>
      <c:catAx>
        <c:axId val="1381800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272064"/>
        <c:crosses val="autoZero"/>
        <c:auto val="1"/>
        <c:lblAlgn val="ctr"/>
        <c:lblOffset val="100"/>
        <c:noMultiLvlLbl val="0"/>
      </c:catAx>
      <c:valAx>
        <c:axId val="138272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1800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Лист1!$A$131:$A$134</c:f>
              <c:strCache>
                <c:ptCount val="4"/>
                <c:pt idx="0">
                  <c:v>совсем не гордятся</c:v>
                </c:pt>
                <c:pt idx="1">
                  <c:v>не очень гордятся</c:v>
                </c:pt>
                <c:pt idx="2">
                  <c:v>гордятся</c:v>
                </c:pt>
                <c:pt idx="3">
                  <c:v>очень гордятся</c:v>
                </c:pt>
              </c:strCache>
            </c:strRef>
          </c:cat>
          <c:val>
            <c:numRef>
              <c:f>Лист1!$B$131:$B$134</c:f>
              <c:numCache>
                <c:formatCode>General</c:formatCode>
                <c:ptCount val="4"/>
                <c:pt idx="0">
                  <c:v>14</c:v>
                </c:pt>
                <c:pt idx="1">
                  <c:v>25</c:v>
                </c:pt>
                <c:pt idx="2">
                  <c:v>48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6C-49BD-AD6B-9BF4E3A262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6E8D5-B1BD-4AA7-B2A2-EF6C3A648C49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1DFE7-653E-44D1-9B15-DA9C94624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0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4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6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6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87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9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6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92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7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6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0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75FD-6B99-4EEA-AD33-7AE8A5600BC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77280-7346-445E-B350-CE01E7398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2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514" y="220431"/>
            <a:ext cx="8360228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12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Санкт-Петербургская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 постдипломного педагогического образования</a:t>
            </a:r>
          </a:p>
          <a:p>
            <a:pPr algn="ctr" eaLnBrk="0" hangingPunct="0"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социально-педагогических измерений</a:t>
            </a: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6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социологического исследования ценностей обучающихся ГБОУШИ ОР Курортного района Санкт – Петербурга в системе образовательного и воспитательного процессов»</a:t>
            </a: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900" dirty="0">
              <a:solidFill>
                <a:schemeClr val="accent2">
                  <a:lumMod val="50000"/>
                </a:schemeClr>
              </a:solidFill>
            </a:endParaRPr>
          </a:p>
          <a:p>
            <a:pPr algn="r" eaLnBrk="0" hangingPunct="0"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alt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</a:t>
            </a:r>
            <a:endParaRPr lang="ru-RU" alt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Голубевой Н.В., методистом ГБОУШИ ОР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buClrTx/>
              <a:buSzTx/>
              <a:buFontTx/>
              <a:buNone/>
            </a:pPr>
            <a:endParaRPr lang="ru-RU" alt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pPr algn="r" eaLnBrk="0" hangingPunct="0"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тарший преподаватель.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Давыдова И.П.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endPara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Санкт-Петербург.</a:t>
            </a:r>
          </a:p>
          <a:p>
            <a:pPr algn="ctr" eaLnBrk="0" hangingPunct="0"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eaLnBrk="0" hangingPunct="0">
              <a:buClrTx/>
              <a:buSzTx/>
              <a:buFontTx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1096615" cy="106275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9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Считаете ли Вы себя патриотом?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318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855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123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из определений патриотизма выражает Ваше собственное мнение?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87885"/>
              </p:ext>
            </p:extLst>
          </p:nvPr>
        </p:nvGraphicFramePr>
        <p:xfrm>
          <a:off x="467544" y="1556792"/>
          <a:ext cx="8229600" cy="49416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4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Мнение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9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Особое расположение, желание поддержать своим участием процветание своей страны, отечества. (</a:t>
                      </a:r>
                      <a:r>
                        <a:rPr lang="ru-RU" sz="1600" dirty="0" err="1" smtClean="0"/>
                        <a:t>Ройзберг</a:t>
                      </a:r>
                      <a:r>
                        <a:rPr lang="ru-RU" sz="1600" dirty="0" smtClean="0"/>
                        <a:t> Б. А.)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Любовь к родине, свободная от ослепления и ксенофобии. (Конт-</a:t>
                      </a:r>
                      <a:r>
                        <a:rPr lang="ru-RU" sz="1600" dirty="0" err="1" smtClean="0"/>
                        <a:t>Спонвиль</a:t>
                      </a:r>
                      <a:r>
                        <a:rPr lang="ru-RU" sz="1600" dirty="0" smtClean="0"/>
                        <a:t> А.)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Сознание своей неотъемлемости от родины и неотъемлемое переживание вместе с ней.... (Толстой А. Н.)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77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Чувство самое стыдливое и деликатное... Побереги святые слова, не кричи о любви к Родине на всех перекрестках. Лучше — молча трудись во имя ее блага и могущества. (Сухомлинский В. А.)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46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 Ваш взгляд необходимо сделать для развития патриотизма у российской молодежи?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374035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86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мнение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Активно заниматься патриотическим воспитанием в ОУ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Оказывать помощь патриотическим кружкам, объединениям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Изменить отношение к патриотическому воспитанию</a:t>
                      </a:r>
                      <a:r>
                        <a:rPr lang="ru-RU" sz="1200" baseline="0" dirty="0" smtClean="0"/>
                        <a:t> в средствах массовой информации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Развивать патриотическую работу на уровне района, города..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Усилить патриотическую работу на уровне армии, МВД..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Предоставить больше возможностей русской православной церкви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другое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31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 Ваш взгляд необходимо сделать для развития патриотизма у российской молодежи?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08356"/>
              </p:ext>
            </p:extLst>
          </p:nvPr>
        </p:nvGraphicFramePr>
        <p:xfrm>
          <a:off x="4572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79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определение Вы вкладываете в понятие гражданственность?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91359"/>
              </p:ext>
            </p:extLst>
          </p:nvPr>
        </p:nvGraphicFramePr>
        <p:xfrm>
          <a:off x="323528" y="1428800"/>
          <a:ext cx="8363272" cy="54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536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по Вашему мнению отражается гражданственность в повседневной жизни?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8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задумываетесь о том, что Вы являетесь гражданином России?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13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634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гордитесь тем, что Вы гражданин России?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467991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671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ья Голубева\Downloads\Vospitanie-detey-v-nachalnoy-shkol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24000"/>
            <a:ext cx="5715000" cy="3810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образовательного процесса в оценках обучающихся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30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мере Вы удовлетворены условиями обучения в ГБОУШИ ОР?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0538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18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Цель социологического исследования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анализ  специфики реализации образовательного и   воспитательного процессов, фокусированных на формирование социальных ценностей учащихся ГБОУШИ ОР  с позиций старшеклассников.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18" y="188641"/>
            <a:ext cx="789899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041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Вы получаете наибольшее удовлетворение при обучении в школе?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>* </a:t>
            </a:r>
            <a:r>
              <a:rPr lang="ru-RU" sz="1200" i="1" dirty="0"/>
              <a:t>Сумма более 100 %, т.к. респонденты могли указать 3 варианта ответа.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5123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121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Вас мотивирует в получении школьного образования?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i="1" dirty="0"/>
              <a:t>* Сумма более 100 %, т.к. респонденты могли указать 3 варианта ответа.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6954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542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учебный процесс направлен на: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878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579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из ниже перечисленного помогает обучение в школе?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69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672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состояние образовательной среды в Вашем учебном заведении?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8378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137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выводы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сформированная образовательная среда в школе требует дальнейшего совершенствования. Появляется необходимость изменения всей ситуации образования для старшеклассника: рассматривать образовательную среду и процесс образования в более широких рамках, которые включают жизненные цели, ценности, приоритеты школьников.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Ключевым субъектом образовательного процесса в старшей школе при этом должен являться сам старшеклассник.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1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Задачи социологического исследования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lIns="180000"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приоритетные ценности обучающихся;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определить уровень эффективности      образовательного процесса;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-выявить возможности образовательного процесса в аспекте  влияния на формирование социальных ценностей;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определить степень влияния образовательных процессов    на формирование социальных ценностей школьников;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192278" cy="10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15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образовательный процесс в ГБОУШИ ОР.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изучение формирования социальных ценностей обучающихся ГБОУШИ ОР в процессе реализации образовательного процесса.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методом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первичной информации в исследовании является опрос школьников в форме анкетирования.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исследования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 10.11.2023г по 30.11.2023г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приняли участие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обучающихся 8-11 классов ГБОУШИ ОР Курортного района Санкт - Петербурга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8458"/>
            <a:ext cx="1192278" cy="10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9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социологического исследования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формирования социальных ценностей обучающихся является важнейшей задачей образования. Человеку свойственно ценностное восприятие мира. К любому явлению окружающего мира он относится, отталкиваясь от своего мнения. Поэтому важно, уже с подросткового возраста формировать ценностные ориентации. Именно от них будет зависеть смысл и образ жизни человека. В современном образовательном процессе ценностные ориентации являются объектом деятельности учителя и учащихся.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7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 Голубева\Downloads\Карт.Воспитание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862138"/>
            <a:ext cx="5895975" cy="313372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процесс в школе: мнение обучающихся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принимаете участие в общешкольных  мероприятиях, проводимых в школе?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39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социальной роли Вы чаще всего выступаете в школьной жизни?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986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00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направлении можно было бы совершенствовать ВР в школе?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/>
              <a:t>* </a:t>
            </a:r>
            <a:r>
              <a:rPr lang="ru-RU" sz="1100" dirty="0" smtClean="0"/>
              <a:t>Сумма более 100 %, т.к. респонденты могли указать несколько вариантов ответа.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8752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309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678</Words>
  <Application>Microsoft Office PowerPoint</Application>
  <PresentationFormat>Экран (4:3)</PresentationFormat>
  <Paragraphs>103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Презентация PowerPoint</vt:lpstr>
      <vt:lpstr>           Цель социологического исследования</vt:lpstr>
      <vt:lpstr>              Задачи социологического исследования</vt:lpstr>
      <vt:lpstr>Исследование</vt:lpstr>
      <vt:lpstr>Актуальность социологического исследования</vt:lpstr>
      <vt:lpstr>        Воспитательный процесс в школе: мнение обучающихся</vt:lpstr>
      <vt:lpstr>Как часто Вы принимаете участие в общешкольных  мероприятиях, проводимых в школе?</vt:lpstr>
      <vt:lpstr>В какой социальной роли Вы чаще всего выступаете в школьной жизни?</vt:lpstr>
      <vt:lpstr>В каком направлении можно было бы совершенствовать ВР в школе? * Сумма более 100 %, т.к. респонденты могли указать несколько вариантов ответа.</vt:lpstr>
      <vt:lpstr>Считаете ли Вы себя патриотом?</vt:lpstr>
      <vt:lpstr>Какое из определений патриотизма выражает Ваше собственное мнение?</vt:lpstr>
      <vt:lpstr>Что на Ваш взгляд необходимо сделать для развития патриотизма у российской молодежи?</vt:lpstr>
      <vt:lpstr>Что на Ваш взгляд необходимо сделать для развития патриотизма у российской молодежи?</vt:lpstr>
      <vt:lpstr>Какое определение Вы вкладываете в понятие гражданственность?</vt:lpstr>
      <vt:lpstr>В чем по Вашему мнению отражается гражданственность в повседневной жизни?</vt:lpstr>
      <vt:lpstr>Как часто Вы задумываетесь о том, что Вы являетесь гражданином России?</vt:lpstr>
      <vt:lpstr>Насколько Вы гордитесь тем, что Вы гражданин России?</vt:lpstr>
      <vt:lpstr>Эффективность образовательного процесса в оценках обучающихся </vt:lpstr>
      <vt:lpstr>В какой мере Вы удовлетворены условиями обучения в ГБОУШИ ОР?</vt:lpstr>
      <vt:lpstr>От чего Вы получаете наибольшее удовлетворение при обучении в школе? * Сумма более 100 %, т.к. респонденты могли указать 3 варианта ответа.</vt:lpstr>
      <vt:lpstr>Что Вас мотивирует в получении школьного образования? * Сумма более 100 %, т.к. респонденты могли указать 3 варианта ответа. </vt:lpstr>
      <vt:lpstr>В школе учебный процесс направлен на:</vt:lpstr>
      <vt:lpstr>Чему из ниже перечисленного помогает обучение в школе?</vt:lpstr>
      <vt:lpstr>Оцените состояние образовательной среды в Вашем учебном заведении?</vt:lpstr>
      <vt:lpstr>Общие 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Голубева</dc:creator>
  <cp:lastModifiedBy>Голубева НВ</cp:lastModifiedBy>
  <cp:revision>43</cp:revision>
  <dcterms:created xsi:type="dcterms:W3CDTF">2023-11-02T16:19:02Z</dcterms:created>
  <dcterms:modified xsi:type="dcterms:W3CDTF">2023-11-10T07:39:25Z</dcterms:modified>
</cp:coreProperties>
</file>